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6" r:id="rId4"/>
  </p:sldMasterIdLst>
  <p:notesMasterIdLst>
    <p:notesMasterId r:id="rId57"/>
  </p:notesMasterIdLst>
  <p:sldIdLst>
    <p:sldId id="2950" r:id="rId5"/>
    <p:sldId id="2957" r:id="rId6"/>
    <p:sldId id="2952" r:id="rId7"/>
    <p:sldId id="524" r:id="rId8"/>
    <p:sldId id="2854" r:id="rId9"/>
    <p:sldId id="533" r:id="rId10"/>
    <p:sldId id="534" r:id="rId11"/>
    <p:sldId id="535" r:id="rId12"/>
    <p:sldId id="536" r:id="rId13"/>
    <p:sldId id="537" r:id="rId14"/>
    <p:sldId id="538" r:id="rId15"/>
    <p:sldId id="539" r:id="rId16"/>
    <p:sldId id="2938" r:id="rId17"/>
    <p:sldId id="618" r:id="rId18"/>
    <p:sldId id="548" r:id="rId19"/>
    <p:sldId id="661" r:id="rId20"/>
    <p:sldId id="531" r:id="rId21"/>
    <p:sldId id="532" r:id="rId22"/>
    <p:sldId id="546" r:id="rId23"/>
    <p:sldId id="2965" r:id="rId24"/>
    <p:sldId id="2966" r:id="rId25"/>
    <p:sldId id="2946" r:id="rId26"/>
    <p:sldId id="582" r:id="rId27"/>
    <p:sldId id="2947" r:id="rId28"/>
    <p:sldId id="2948" r:id="rId29"/>
    <p:sldId id="2930" r:id="rId30"/>
    <p:sldId id="2933" r:id="rId31"/>
    <p:sldId id="670" r:id="rId32"/>
    <p:sldId id="2934" r:id="rId33"/>
    <p:sldId id="2955" r:id="rId34"/>
    <p:sldId id="2959" r:id="rId35"/>
    <p:sldId id="2960" r:id="rId36"/>
    <p:sldId id="508" r:id="rId37"/>
    <p:sldId id="2932" r:id="rId38"/>
    <p:sldId id="2936" r:id="rId39"/>
    <p:sldId id="2961" r:id="rId40"/>
    <p:sldId id="2962" r:id="rId41"/>
    <p:sldId id="2963" r:id="rId42"/>
    <p:sldId id="2964" r:id="rId43"/>
    <p:sldId id="2935" r:id="rId44"/>
    <p:sldId id="2945" r:id="rId45"/>
    <p:sldId id="372" r:id="rId46"/>
    <p:sldId id="2931" r:id="rId47"/>
    <p:sldId id="2939" r:id="rId48"/>
    <p:sldId id="2967" r:id="rId49"/>
    <p:sldId id="2968" r:id="rId50"/>
    <p:sldId id="2898" r:id="rId51"/>
    <p:sldId id="2953" r:id="rId52"/>
    <p:sldId id="2954" r:id="rId53"/>
    <p:sldId id="2956" r:id="rId54"/>
    <p:sldId id="2958" r:id="rId55"/>
    <p:sldId id="2949" r:id="rId56"/>
  </p:sldIdLst>
  <p:sldSz cx="9144000" cy="5143500" type="screen16x9"/>
  <p:notesSz cx="6858000" cy="2543175"/>
  <p:embeddedFontLst>
    <p:embeddedFont>
      <p:font typeface="Arial Narrow" panose="020B0606020202030204" pitchFamily="34" charset="0"/>
      <p:regular r:id="rId58"/>
      <p:bold r:id="rId59"/>
      <p:italic r:id="rId60"/>
      <p:boldItalic r:id="rId61"/>
    </p:embeddedFont>
    <p:embeddedFont>
      <p:font typeface="Calibri" panose="020F0502020204030204" pitchFamily="34" charset="0"/>
      <p:regular r:id="rId62"/>
      <p:bold r:id="rId63"/>
      <p:italic r:id="rId64"/>
      <p:boldItalic r:id="rId65"/>
    </p:embeddedFont>
    <p:embeddedFont>
      <p:font typeface="Lucida Console" panose="020B0609040504020204" pitchFamily="49" charset="0"/>
      <p:regular r:id="rId66"/>
    </p:embeddedFont>
    <p:embeddedFont>
      <p:font typeface="Trebuchet MS Bold" panose="020B0703020202020204" pitchFamily="34" charset="0"/>
      <p:bold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94">
          <p15:clr>
            <a:srgbClr val="A4A3A4"/>
          </p15:clr>
        </p15:guide>
        <p15:guide id="2" pos="286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23" roundtripDataSignature="AMtx7mh52feL5b2IsycOPZRg05mdll5I3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226" autoAdjust="0"/>
  </p:normalViewPr>
  <p:slideViewPr>
    <p:cSldViewPr snapToGrid="0">
      <p:cViewPr varScale="1">
        <p:scale>
          <a:sx n="104" d="100"/>
          <a:sy n="104" d="100"/>
        </p:scale>
        <p:origin x="778" y="72"/>
      </p:cViewPr>
      <p:guideLst>
        <p:guide orient="horz" pos="894"/>
        <p:guide pos="28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font" Target="fonts/font6.fntdata"/><Relationship Id="rId12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123" Type="http://customschemas.google.com/relationships/presentationmetadata" Target="meta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61" Type="http://schemas.openxmlformats.org/officeDocument/2006/relationships/font" Target="fonts/font4.fntdata"/><Relationship Id="rId127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font" Target="fonts/font7.fntdata"/><Relationship Id="rId12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124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fluent.io/online-talks/from-zero-to-hero-with-kafka-connect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evoxx.be/talk/?id=52363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data stores</a:t>
            </a:r>
            <a:r>
              <a:rPr lang="en-US" baseline="0" dirty="0"/>
              <a:t> are distributed</a:t>
            </a:r>
          </a:p>
          <a:p>
            <a:r>
              <a:rPr lang="en-US" baseline="0" dirty="0"/>
              <a:t>Or at least </a:t>
            </a:r>
            <a:r>
              <a:rPr lang="en-US" baseline="0" dirty="0" err="1"/>
              <a:t>distributedly</a:t>
            </a:r>
            <a:r>
              <a:rPr lang="en-US" baseline="0" dirty="0"/>
              <a:t> available</a:t>
            </a:r>
          </a:p>
          <a:p>
            <a:r>
              <a:rPr lang="en-US" baseline="0" dirty="0"/>
              <a:t>They can be local or on cloud (latency is important)</a:t>
            </a:r>
          </a:p>
          <a:p>
            <a:endParaRPr lang="en-US" baseline="0" dirty="0"/>
          </a:p>
          <a:p>
            <a:r>
              <a:rPr lang="en-US" baseline="0" dirty="0"/>
              <a:t>Data in generic data store is still owned by only one </a:t>
            </a:r>
            <a:r>
              <a:rPr lang="en-US" baseline="0" dirty="0" err="1"/>
              <a:t>microservice</a:t>
            </a:r>
            <a:r>
              <a:rPr lang="en-US" baseline="0" dirty="0"/>
              <a:t> – no one can touch it</a:t>
            </a:r>
          </a:p>
          <a:p>
            <a:r>
              <a:rPr lang="en-US" baseline="0" dirty="0"/>
              <a:t>Only in DWH and </a:t>
            </a:r>
            <a:r>
              <a:rPr lang="en-US" baseline="0" dirty="0" err="1"/>
              <a:t>BigData</a:t>
            </a:r>
            <a:r>
              <a:rPr lang="en-US" baseline="0" dirty="0"/>
              <a:t> do we deliberately take copies of data and disown them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A20E25-4B01-4578-9E45-4B0060BAC38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966627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https://www.confluent.io/online-talks/from-zero-to-hero-with-kafka-connect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85542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https://devoxx.be/talk/?id=52363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714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46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216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395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2310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4882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5807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044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AF2546-231D-475C-B5EC-5D48B791FE2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842043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5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4044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9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04179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3854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12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648009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91322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68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9861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tiff"/><Relationship Id="rId10" Type="http://schemas.openxmlformats.org/officeDocument/2006/relationships/image" Target="../media/image14.png"/><Relationship Id="rId4" Type="http://schemas.openxmlformats.org/officeDocument/2006/relationships/image" Target="../media/image8.gif"/><Relationship Id="rId9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jeeconf2018customerms-a516817.apaas.us2.oraclecloud.com/customer" TargetMode="External"/><Relationship Id="rId7" Type="http://schemas.openxmlformats.org/officeDocument/2006/relationships/image" Target="../media/image28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orderms-a516817.apaas.us2.oraclecloud.com/order-api/orders" TargetMode="Externa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17/06/relationships/model3d" Target="../media/model3d3.glb"/><Relationship Id="rId3" Type="http://schemas.openxmlformats.org/officeDocument/2006/relationships/hyperlink" Target="http://etc.ch/QmfH" TargetMode="External"/><Relationship Id="rId7" Type="http://schemas.openxmlformats.org/officeDocument/2006/relationships/image" Target="../media/image18.png"/><Relationship Id="rId12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11" Type="http://schemas.openxmlformats.org/officeDocument/2006/relationships/image" Target="../media/image20.png"/><Relationship Id="rId5" Type="http://schemas.microsoft.com/office/2017/06/relationships/model3d" Target="../media/model3d1.glb"/><Relationship Id="rId15" Type="http://schemas.openxmlformats.org/officeDocument/2006/relationships/image" Target="../media/image21.png"/><Relationship Id="rId10" Type="http://schemas.microsoft.com/office/2017/06/relationships/model3d" Target="../media/model3d2.glb"/><Relationship Id="rId4" Type="http://schemas.openxmlformats.org/officeDocument/2006/relationships/image" Target="../media/image17.png"/><Relationship Id="rId9" Type="http://schemas.openxmlformats.org/officeDocument/2006/relationships/image" Target="../media/image19.png"/><Relationship Id="rId14" Type="http://schemas.openxmlformats.org/officeDocument/2006/relationships/image" Target="../media/image21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6" Type="http://schemas.microsoft.com/office/2007/relationships/hdphoto" Target="../media/hdphoto1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emf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www.confluent.io/online-talks/from-zero-to-hero-with-kafka-connect" TargetMode="Externa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4.png"/><Relationship Id="rId7" Type="http://schemas.openxmlformats.org/officeDocument/2006/relationships/image" Target="../media/image7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QmfH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5399999" y="1548000"/>
            <a:ext cx="3240087" cy="3024000"/>
          </a:xfrm>
        </p:spPr>
        <p:txBody>
          <a:bodyPr/>
          <a:lstStyle/>
          <a:p>
            <a:r>
              <a:rPr lang="en-US" dirty="0"/>
              <a:t>Introducing Apache Kafka – Part Three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The Event Fabric </a:t>
            </a:r>
            <a:br>
              <a:rPr lang="en-US" dirty="0"/>
            </a:br>
            <a:r>
              <a:rPr lang="en-US" dirty="0"/>
              <a:t>tying everything together</a:t>
            </a:r>
            <a:endParaRPr lang="nl-NL" sz="2400" b="0" u="sng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Online Meetup Introducing Apache Kafka - Part Three of Three</a:t>
            </a:r>
            <a:endParaRPr kumimoji="0" lang="nl-NL" sz="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Text Placeholder 1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DA583E5-94C1-47EB-AF31-7B55BC9DD257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Three Part O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nline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nl-NL" sz="1350" b="1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Meetup</a:t>
            </a: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- 22 april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1" name="Picture 2" descr="http://www.arkena.com/assets/uploads/2014/06/homepage-docker-logo.png">
            <a:extLst>
              <a:ext uri="{FF2B5EF4-FFF2-40B4-BE49-F238E27FC236}">
                <a16:creationId xmlns:a16="http://schemas.microsoft.com/office/drawing/2014/main" id="{6FDCE599-4C63-4029-8833-5CFCA2C85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482" y="1829787"/>
            <a:ext cx="210072" cy="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3EE07E8-774B-4D49-B5E4-B6452F26F9E9}"/>
              </a:ext>
            </a:extLst>
          </p:cNvPr>
          <p:cNvGrpSpPr/>
          <p:nvPr/>
        </p:nvGrpSpPr>
        <p:grpSpPr>
          <a:xfrm>
            <a:off x="2253616" y="3037045"/>
            <a:ext cx="806932" cy="787799"/>
            <a:chOff x="3757567" y="523217"/>
            <a:chExt cx="934425" cy="82392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15DD0BE-79FB-4714-AAAE-1AF47AD44FC9}"/>
                </a:ext>
              </a:extLst>
            </p:cNvPr>
            <p:cNvGrpSpPr/>
            <p:nvPr/>
          </p:nvGrpSpPr>
          <p:grpSpPr>
            <a:xfrm>
              <a:off x="3757567" y="524858"/>
              <a:ext cx="934425" cy="822284"/>
              <a:chOff x="5765267" y="3162945"/>
              <a:chExt cx="1531380" cy="1226820"/>
            </a:xfrm>
          </p:grpSpPr>
          <p:sp>
            <p:nvSpPr>
              <p:cNvPr id="15" name="Cube 14">
                <a:extLst>
                  <a:ext uri="{FF2B5EF4-FFF2-40B4-BE49-F238E27FC236}">
                    <a16:creationId xmlns:a16="http://schemas.microsoft.com/office/drawing/2014/main" id="{217EFB07-2052-43C7-AFC1-61BFAFEF90CC}"/>
                  </a:ext>
                </a:extLst>
              </p:cNvPr>
              <p:cNvSpPr/>
              <p:nvPr/>
            </p:nvSpPr>
            <p:spPr>
              <a:xfrm>
                <a:off x="5765267" y="3162945"/>
                <a:ext cx="1531380" cy="1226820"/>
              </a:xfrm>
              <a:prstGeom prst="cub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grpSp>
            <p:nvGrpSpPr>
              <p:cNvPr id="16" name="Group 102">
                <a:extLst>
                  <a:ext uri="{FF2B5EF4-FFF2-40B4-BE49-F238E27FC236}">
                    <a16:creationId xmlns:a16="http://schemas.microsoft.com/office/drawing/2014/main" id="{7469CF73-C03C-4A79-A74D-BC9A23A81B17}"/>
                  </a:ext>
                </a:extLst>
              </p:cNvPr>
              <p:cNvGrpSpPr>
                <a:grpSpLocks noChangeAspect="1"/>
              </p:cNvGrpSpPr>
              <p:nvPr/>
            </p:nvGrpSpPr>
            <p:grpSpPr bwMode="auto">
              <a:xfrm>
                <a:off x="6001707" y="3624581"/>
                <a:ext cx="172346" cy="352850"/>
                <a:chOff x="4686300" y="1439863"/>
                <a:chExt cx="1577975" cy="2936875"/>
              </a:xfrm>
            </p:grpSpPr>
            <p:sp>
              <p:nvSpPr>
                <p:cNvPr id="20" name="Freeform 1">
                  <a:extLst>
                    <a:ext uri="{FF2B5EF4-FFF2-40B4-BE49-F238E27FC236}">
                      <a16:creationId xmlns:a16="http://schemas.microsoft.com/office/drawing/2014/main" id="{0CD3EFAC-E839-4A86-8CC5-F7760D12EA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211763" y="1439863"/>
                  <a:ext cx="519112" cy="1103312"/>
                </a:xfrm>
                <a:custGeom>
                  <a:avLst/>
                  <a:gdLst>
                    <a:gd name="T0" fmla="*/ 168683281 w 1440"/>
                    <a:gd name="T1" fmla="*/ 0 h 3065"/>
                    <a:gd name="T2" fmla="*/ 179079581 w 1440"/>
                    <a:gd name="T3" fmla="*/ 16067678 h 3065"/>
                    <a:gd name="T4" fmla="*/ 184797744 w 1440"/>
                    <a:gd name="T5" fmla="*/ 33172434 h 3065"/>
                    <a:gd name="T6" fmla="*/ 187007214 w 1440"/>
                    <a:gd name="T7" fmla="*/ 51443137 h 3065"/>
                    <a:gd name="T8" fmla="*/ 185967548 w 1440"/>
                    <a:gd name="T9" fmla="*/ 69843429 h 3065"/>
                    <a:gd name="T10" fmla="*/ 183628300 w 1440"/>
                    <a:gd name="T11" fmla="*/ 80079933 h 3065"/>
                    <a:gd name="T12" fmla="*/ 176740332 w 1440"/>
                    <a:gd name="T13" fmla="*/ 99516943 h 3065"/>
                    <a:gd name="T14" fmla="*/ 160625870 w 1440"/>
                    <a:gd name="T15" fmla="*/ 125821484 h 3065"/>
                    <a:gd name="T16" fmla="*/ 148020100 w 1440"/>
                    <a:gd name="T17" fmla="*/ 143055470 h 3065"/>
                    <a:gd name="T18" fmla="*/ 125018031 w 1440"/>
                    <a:gd name="T19" fmla="*/ 165861451 h 3065"/>
                    <a:gd name="T20" fmla="*/ 99806492 w 1440"/>
                    <a:gd name="T21" fmla="*/ 187630715 h 3065"/>
                    <a:gd name="T22" fmla="*/ 71216038 w 1440"/>
                    <a:gd name="T23" fmla="*/ 213935617 h 3065"/>
                    <a:gd name="T24" fmla="*/ 52892105 w 1440"/>
                    <a:gd name="T25" fmla="*/ 235704880 h 3065"/>
                    <a:gd name="T26" fmla="*/ 47044165 w 1440"/>
                    <a:gd name="T27" fmla="*/ 243738719 h 3065"/>
                    <a:gd name="T28" fmla="*/ 41326002 w 1440"/>
                    <a:gd name="T29" fmla="*/ 258510861 h 3065"/>
                    <a:gd name="T30" fmla="*/ 37947087 w 1440"/>
                    <a:gd name="T31" fmla="*/ 273412233 h 3065"/>
                    <a:gd name="T32" fmla="*/ 37947087 w 1440"/>
                    <a:gd name="T33" fmla="*/ 289480271 h 3065"/>
                    <a:gd name="T34" fmla="*/ 41326002 w 1440"/>
                    <a:gd name="T35" fmla="*/ 305418360 h 3065"/>
                    <a:gd name="T36" fmla="*/ 47044165 w 1440"/>
                    <a:gd name="T37" fmla="*/ 316951120 h 3065"/>
                    <a:gd name="T38" fmla="*/ 67707346 w 1440"/>
                    <a:gd name="T39" fmla="*/ 351289501 h 3065"/>
                    <a:gd name="T40" fmla="*/ 89539971 w 1440"/>
                    <a:gd name="T41" fmla="*/ 385498653 h 3065"/>
                    <a:gd name="T42" fmla="*/ 96297439 w 1440"/>
                    <a:gd name="T43" fmla="*/ 397031053 h 3065"/>
                    <a:gd name="T44" fmla="*/ 48213608 w 1440"/>
                    <a:gd name="T45" fmla="*/ 351289501 h 3065"/>
                    <a:gd name="T46" fmla="*/ 35607839 w 1440"/>
                    <a:gd name="T47" fmla="*/ 337554077 h 3065"/>
                    <a:gd name="T48" fmla="*/ 14945018 w 1440"/>
                    <a:gd name="T49" fmla="*/ 310083228 h 3065"/>
                    <a:gd name="T50" fmla="*/ 6887607 w 1440"/>
                    <a:gd name="T51" fmla="*/ 295181856 h 3065"/>
                    <a:gd name="T52" fmla="*/ 0 w 1440"/>
                    <a:gd name="T53" fmla="*/ 271079979 h 3065"/>
                    <a:gd name="T54" fmla="*/ 1169444 w 1440"/>
                    <a:gd name="T55" fmla="*/ 252809276 h 3065"/>
                    <a:gd name="T56" fmla="*/ 2339248 w 1440"/>
                    <a:gd name="T57" fmla="*/ 247107691 h 3065"/>
                    <a:gd name="T58" fmla="*/ 13775214 w 1440"/>
                    <a:gd name="T59" fmla="*/ 225338427 h 3065"/>
                    <a:gd name="T60" fmla="*/ 31059480 w 1440"/>
                    <a:gd name="T61" fmla="*/ 205901417 h 3065"/>
                    <a:gd name="T62" fmla="*/ 42495806 w 1440"/>
                    <a:gd name="T63" fmla="*/ 194498607 h 3065"/>
                    <a:gd name="T64" fmla="*/ 82652003 w 1440"/>
                    <a:gd name="T65" fmla="*/ 162492480 h 3065"/>
                    <a:gd name="T66" fmla="*/ 121639117 w 1440"/>
                    <a:gd name="T67" fmla="*/ 130486352 h 3065"/>
                    <a:gd name="T68" fmla="*/ 133075082 w 1440"/>
                    <a:gd name="T69" fmla="*/ 117787645 h 3065"/>
                    <a:gd name="T70" fmla="*/ 156077512 w 1440"/>
                    <a:gd name="T71" fmla="*/ 89280079 h 3065"/>
                    <a:gd name="T72" fmla="*/ 164134563 w 1440"/>
                    <a:gd name="T73" fmla="*/ 72046094 h 3065"/>
                    <a:gd name="T74" fmla="*/ 169852725 w 1440"/>
                    <a:gd name="T75" fmla="*/ 53775391 h 3065"/>
                    <a:gd name="T76" fmla="*/ 172191974 w 1440"/>
                    <a:gd name="T77" fmla="*/ 41206273 h 3065"/>
                    <a:gd name="T78" fmla="*/ 171022530 w 1440"/>
                    <a:gd name="T79" fmla="*/ 13735424 h 3065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</a:gdLst>
                  <a:ahLst/>
                  <a:cxnLst>
                    <a:cxn ang="T80">
                      <a:pos x="T0" y="T1"/>
                    </a:cxn>
                    <a:cxn ang="T81">
                      <a:pos x="T2" y="T3"/>
                    </a:cxn>
                    <a:cxn ang="T82">
                      <a:pos x="T4" y="T5"/>
                    </a:cxn>
                    <a:cxn ang="T83">
                      <a:pos x="T6" y="T7"/>
                    </a:cxn>
                    <a:cxn ang="T84">
                      <a:pos x="T8" y="T9"/>
                    </a:cxn>
                    <a:cxn ang="T85">
                      <a:pos x="T10" y="T11"/>
                    </a:cxn>
                    <a:cxn ang="T86">
                      <a:pos x="T12" y="T13"/>
                    </a:cxn>
                    <a:cxn ang="T87">
                      <a:pos x="T14" y="T15"/>
                    </a:cxn>
                    <a:cxn ang="T88">
                      <a:pos x="T16" y="T17"/>
                    </a:cxn>
                    <a:cxn ang="T89">
                      <a:pos x="T18" y="T19"/>
                    </a:cxn>
                    <a:cxn ang="T90">
                      <a:pos x="T20" y="T21"/>
                    </a:cxn>
                    <a:cxn ang="T91">
                      <a:pos x="T22" y="T23"/>
                    </a:cxn>
                    <a:cxn ang="T92">
                      <a:pos x="T24" y="T25"/>
                    </a:cxn>
                    <a:cxn ang="T93">
                      <a:pos x="T26" y="T27"/>
                    </a:cxn>
                    <a:cxn ang="T94">
                      <a:pos x="T28" y="T29"/>
                    </a:cxn>
                    <a:cxn ang="T95">
                      <a:pos x="T30" y="T31"/>
                    </a:cxn>
                    <a:cxn ang="T96">
                      <a:pos x="T32" y="T33"/>
                    </a:cxn>
                    <a:cxn ang="T97">
                      <a:pos x="T34" y="T35"/>
                    </a:cxn>
                    <a:cxn ang="T98">
                      <a:pos x="T36" y="T37"/>
                    </a:cxn>
                    <a:cxn ang="T99">
                      <a:pos x="T38" y="T39"/>
                    </a:cxn>
                    <a:cxn ang="T100">
                      <a:pos x="T40" y="T41"/>
                    </a:cxn>
                    <a:cxn ang="T101">
                      <a:pos x="T42" y="T43"/>
                    </a:cxn>
                    <a:cxn ang="T102">
                      <a:pos x="T44" y="T45"/>
                    </a:cxn>
                    <a:cxn ang="T103">
                      <a:pos x="T46" y="T47"/>
                    </a:cxn>
                    <a:cxn ang="T104">
                      <a:pos x="T48" y="T49"/>
                    </a:cxn>
                    <a:cxn ang="T105">
                      <a:pos x="T50" y="T51"/>
                    </a:cxn>
                    <a:cxn ang="T106">
                      <a:pos x="T52" y="T53"/>
                    </a:cxn>
                    <a:cxn ang="T107">
                      <a:pos x="T54" y="T55"/>
                    </a:cxn>
                    <a:cxn ang="T108">
                      <a:pos x="T56" y="T57"/>
                    </a:cxn>
                    <a:cxn ang="T109">
                      <a:pos x="T58" y="T59"/>
                    </a:cxn>
                    <a:cxn ang="T110">
                      <a:pos x="T60" y="T61"/>
                    </a:cxn>
                    <a:cxn ang="T111">
                      <a:pos x="T62" y="T63"/>
                    </a:cxn>
                    <a:cxn ang="T112">
                      <a:pos x="T64" y="T65"/>
                    </a:cxn>
                    <a:cxn ang="T113">
                      <a:pos x="T66" y="T67"/>
                    </a:cxn>
                    <a:cxn ang="T114">
                      <a:pos x="T68" y="T69"/>
                    </a:cxn>
                    <a:cxn ang="T115">
                      <a:pos x="T70" y="T71"/>
                    </a:cxn>
                    <a:cxn ang="T116">
                      <a:pos x="T72" y="T73"/>
                    </a:cxn>
                    <a:cxn ang="T117">
                      <a:pos x="T74" y="T75"/>
                    </a:cxn>
                    <a:cxn ang="T118">
                      <a:pos x="T76" y="T77"/>
                    </a:cxn>
                    <a:cxn ang="T119">
                      <a:pos x="T78" y="T79"/>
                    </a:cxn>
                  </a:cxnLst>
                  <a:rect l="0" t="0" r="r" b="b"/>
                  <a:pathLst>
                    <a:path w="1440" h="3065">
                      <a:moveTo>
                        <a:pt x="1298" y="0"/>
                      </a:moveTo>
                      <a:lnTo>
                        <a:pt x="1298" y="0"/>
                      </a:lnTo>
                      <a:lnTo>
                        <a:pt x="1342" y="53"/>
                      </a:lnTo>
                      <a:lnTo>
                        <a:pt x="1378" y="124"/>
                      </a:lnTo>
                      <a:lnTo>
                        <a:pt x="1404" y="185"/>
                      </a:lnTo>
                      <a:lnTo>
                        <a:pt x="1422" y="256"/>
                      </a:lnTo>
                      <a:lnTo>
                        <a:pt x="1439" y="327"/>
                      </a:lnTo>
                      <a:lnTo>
                        <a:pt x="1439" y="397"/>
                      </a:lnTo>
                      <a:lnTo>
                        <a:pt x="1439" y="468"/>
                      </a:lnTo>
                      <a:lnTo>
                        <a:pt x="1431" y="539"/>
                      </a:lnTo>
                      <a:lnTo>
                        <a:pt x="1413" y="618"/>
                      </a:lnTo>
                      <a:lnTo>
                        <a:pt x="1386" y="697"/>
                      </a:lnTo>
                      <a:lnTo>
                        <a:pt x="1360" y="768"/>
                      </a:lnTo>
                      <a:lnTo>
                        <a:pt x="1316" y="839"/>
                      </a:lnTo>
                      <a:lnTo>
                        <a:pt x="1236" y="971"/>
                      </a:lnTo>
                      <a:lnTo>
                        <a:pt x="1139" y="1104"/>
                      </a:lnTo>
                      <a:lnTo>
                        <a:pt x="1051" y="1192"/>
                      </a:lnTo>
                      <a:lnTo>
                        <a:pt x="962" y="1280"/>
                      </a:lnTo>
                      <a:lnTo>
                        <a:pt x="768" y="1448"/>
                      </a:lnTo>
                      <a:lnTo>
                        <a:pt x="654" y="1545"/>
                      </a:lnTo>
                      <a:lnTo>
                        <a:pt x="548" y="1651"/>
                      </a:lnTo>
                      <a:lnTo>
                        <a:pt x="442" y="1757"/>
                      </a:lnTo>
                      <a:lnTo>
                        <a:pt x="407" y="1819"/>
                      </a:lnTo>
                      <a:lnTo>
                        <a:pt x="362" y="1881"/>
                      </a:lnTo>
                      <a:lnTo>
                        <a:pt x="336" y="1934"/>
                      </a:lnTo>
                      <a:lnTo>
                        <a:pt x="318" y="1995"/>
                      </a:lnTo>
                      <a:lnTo>
                        <a:pt x="301" y="2057"/>
                      </a:lnTo>
                      <a:lnTo>
                        <a:pt x="292" y="2110"/>
                      </a:lnTo>
                      <a:lnTo>
                        <a:pt x="292" y="2172"/>
                      </a:lnTo>
                      <a:lnTo>
                        <a:pt x="292" y="2234"/>
                      </a:lnTo>
                      <a:lnTo>
                        <a:pt x="301" y="2296"/>
                      </a:lnTo>
                      <a:lnTo>
                        <a:pt x="318" y="2357"/>
                      </a:lnTo>
                      <a:lnTo>
                        <a:pt x="362" y="2446"/>
                      </a:lnTo>
                      <a:lnTo>
                        <a:pt x="407" y="2543"/>
                      </a:lnTo>
                      <a:lnTo>
                        <a:pt x="521" y="2711"/>
                      </a:lnTo>
                      <a:lnTo>
                        <a:pt x="636" y="2887"/>
                      </a:lnTo>
                      <a:lnTo>
                        <a:pt x="689" y="2975"/>
                      </a:lnTo>
                      <a:lnTo>
                        <a:pt x="741" y="3064"/>
                      </a:lnTo>
                      <a:lnTo>
                        <a:pt x="548" y="2887"/>
                      </a:lnTo>
                      <a:lnTo>
                        <a:pt x="371" y="2711"/>
                      </a:lnTo>
                      <a:lnTo>
                        <a:pt x="274" y="2605"/>
                      </a:lnTo>
                      <a:lnTo>
                        <a:pt x="194" y="2507"/>
                      </a:lnTo>
                      <a:lnTo>
                        <a:pt x="115" y="2393"/>
                      </a:lnTo>
                      <a:lnTo>
                        <a:pt x="53" y="2278"/>
                      </a:lnTo>
                      <a:lnTo>
                        <a:pt x="18" y="2190"/>
                      </a:lnTo>
                      <a:lnTo>
                        <a:pt x="0" y="2092"/>
                      </a:lnTo>
                      <a:lnTo>
                        <a:pt x="0" y="1995"/>
                      </a:lnTo>
                      <a:lnTo>
                        <a:pt x="9" y="1951"/>
                      </a:lnTo>
                      <a:lnTo>
                        <a:pt x="18" y="1907"/>
                      </a:lnTo>
                      <a:lnTo>
                        <a:pt x="53" y="1819"/>
                      </a:lnTo>
                      <a:lnTo>
                        <a:pt x="106" y="1739"/>
                      </a:lnTo>
                      <a:lnTo>
                        <a:pt x="168" y="1660"/>
                      </a:lnTo>
                      <a:lnTo>
                        <a:pt x="239" y="1589"/>
                      </a:lnTo>
                      <a:lnTo>
                        <a:pt x="327" y="1501"/>
                      </a:lnTo>
                      <a:lnTo>
                        <a:pt x="424" y="1413"/>
                      </a:lnTo>
                      <a:lnTo>
                        <a:pt x="636" y="1254"/>
                      </a:lnTo>
                      <a:lnTo>
                        <a:pt x="839" y="1086"/>
                      </a:lnTo>
                      <a:lnTo>
                        <a:pt x="936" y="1007"/>
                      </a:lnTo>
                      <a:lnTo>
                        <a:pt x="1024" y="909"/>
                      </a:lnTo>
                      <a:lnTo>
                        <a:pt x="1121" y="803"/>
                      </a:lnTo>
                      <a:lnTo>
                        <a:pt x="1201" y="689"/>
                      </a:lnTo>
                      <a:lnTo>
                        <a:pt x="1236" y="618"/>
                      </a:lnTo>
                      <a:lnTo>
                        <a:pt x="1263" y="556"/>
                      </a:lnTo>
                      <a:lnTo>
                        <a:pt x="1289" y="486"/>
                      </a:lnTo>
                      <a:lnTo>
                        <a:pt x="1307" y="415"/>
                      </a:lnTo>
                      <a:lnTo>
                        <a:pt x="1325" y="318"/>
                      </a:lnTo>
                      <a:lnTo>
                        <a:pt x="1325" y="212"/>
                      </a:lnTo>
                      <a:lnTo>
                        <a:pt x="1316" y="106"/>
                      </a:lnTo>
                      <a:lnTo>
                        <a:pt x="1298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1" name="Freeform 2">
                  <a:extLst>
                    <a:ext uri="{FF2B5EF4-FFF2-40B4-BE49-F238E27FC236}">
                      <a16:creationId xmlns:a16="http://schemas.microsoft.com/office/drawing/2014/main" id="{D8859B28-7202-4762-A8C9-2C6E5B9959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478463" y="1849438"/>
                  <a:ext cx="446087" cy="763587"/>
                </a:xfrm>
                <a:custGeom>
                  <a:avLst/>
                  <a:gdLst>
                    <a:gd name="T0" fmla="*/ 45962095 w 1238"/>
                    <a:gd name="T1" fmla="*/ 53838646 h 2120"/>
                    <a:gd name="T2" fmla="*/ 72319062 w 1238"/>
                    <a:gd name="T3" fmla="*/ 36584101 h 2120"/>
                    <a:gd name="T4" fmla="*/ 101013122 w 1238"/>
                    <a:gd name="T5" fmla="*/ 21795006 h 2120"/>
                    <a:gd name="T6" fmla="*/ 160608255 w 1238"/>
                    <a:gd name="T7" fmla="*/ 0 h 2120"/>
                    <a:gd name="T8" fmla="*/ 112438787 w 1238"/>
                    <a:gd name="T9" fmla="*/ 30875928 h 2120"/>
                    <a:gd name="T10" fmla="*/ 78032075 w 1238"/>
                    <a:gd name="T11" fmla="*/ 56173710 h 2120"/>
                    <a:gd name="T12" fmla="*/ 67774956 w 1238"/>
                    <a:gd name="T13" fmla="*/ 66422344 h 2120"/>
                    <a:gd name="T14" fmla="*/ 52843653 w 1238"/>
                    <a:gd name="T15" fmla="*/ 81341465 h 2120"/>
                    <a:gd name="T16" fmla="*/ 43625002 w 1238"/>
                    <a:gd name="T17" fmla="*/ 100801408 h 2120"/>
                    <a:gd name="T18" fmla="*/ 41288271 w 1238"/>
                    <a:gd name="T19" fmla="*/ 108844644 h 2120"/>
                    <a:gd name="T20" fmla="*/ 42456817 w 1238"/>
                    <a:gd name="T21" fmla="*/ 123634100 h 2120"/>
                    <a:gd name="T22" fmla="*/ 45962095 w 1238"/>
                    <a:gd name="T23" fmla="*/ 131677337 h 2120"/>
                    <a:gd name="T24" fmla="*/ 59724852 w 1238"/>
                    <a:gd name="T25" fmla="*/ 154640054 h 2120"/>
                    <a:gd name="T26" fmla="*/ 74656155 w 1238"/>
                    <a:gd name="T27" fmla="*/ 177472746 h 2120"/>
                    <a:gd name="T28" fmla="*/ 78032075 w 1238"/>
                    <a:gd name="T29" fmla="*/ 183310585 h 2120"/>
                    <a:gd name="T30" fmla="*/ 82705899 w 1238"/>
                    <a:gd name="T31" fmla="*/ 199267392 h 2120"/>
                    <a:gd name="T32" fmla="*/ 80369167 w 1238"/>
                    <a:gd name="T33" fmla="*/ 216521937 h 2120"/>
                    <a:gd name="T34" fmla="*/ 78032075 w 1238"/>
                    <a:gd name="T35" fmla="*/ 222230110 h 2120"/>
                    <a:gd name="T36" fmla="*/ 69981970 w 1238"/>
                    <a:gd name="T37" fmla="*/ 237149232 h 2120"/>
                    <a:gd name="T38" fmla="*/ 58556305 w 1238"/>
                    <a:gd name="T39" fmla="*/ 249732929 h 2120"/>
                    <a:gd name="T40" fmla="*/ 31031152 w 1238"/>
                    <a:gd name="T41" fmla="*/ 270360224 h 2120"/>
                    <a:gd name="T42" fmla="*/ 27525514 w 1238"/>
                    <a:gd name="T43" fmla="*/ 273733333 h 2120"/>
                    <a:gd name="T44" fmla="*/ 24149594 w 1238"/>
                    <a:gd name="T45" fmla="*/ 274901045 h 2120"/>
                    <a:gd name="T46" fmla="*/ 33367884 w 1238"/>
                    <a:gd name="T47" fmla="*/ 265690097 h 2120"/>
                    <a:gd name="T48" fmla="*/ 42456817 w 1238"/>
                    <a:gd name="T49" fmla="*/ 248565578 h 2120"/>
                    <a:gd name="T50" fmla="*/ 45962095 w 1238"/>
                    <a:gd name="T51" fmla="*/ 235981520 h 2120"/>
                    <a:gd name="T52" fmla="*/ 45962095 w 1238"/>
                    <a:gd name="T53" fmla="*/ 230273347 h 2120"/>
                    <a:gd name="T54" fmla="*/ 41288271 w 1238"/>
                    <a:gd name="T55" fmla="*/ 211851450 h 2120"/>
                    <a:gd name="T56" fmla="*/ 29862606 w 1238"/>
                    <a:gd name="T57" fmla="*/ 195894643 h 2120"/>
                    <a:gd name="T58" fmla="*/ 17268395 w 1238"/>
                    <a:gd name="T59" fmla="*/ 179807810 h 2120"/>
                    <a:gd name="T60" fmla="*/ 8049744 w 1238"/>
                    <a:gd name="T61" fmla="*/ 161515579 h 2120"/>
                    <a:gd name="T62" fmla="*/ 1168546 w 1238"/>
                    <a:gd name="T63" fmla="*/ 140888285 h 2120"/>
                    <a:gd name="T64" fmla="*/ 1168546 w 1238"/>
                    <a:gd name="T65" fmla="*/ 120260990 h 2120"/>
                    <a:gd name="T66" fmla="*/ 2337092 w 1238"/>
                    <a:gd name="T67" fmla="*/ 110012356 h 2120"/>
                    <a:gd name="T68" fmla="*/ 10386837 w 1238"/>
                    <a:gd name="T69" fmla="*/ 91590460 h 2120"/>
                    <a:gd name="T70" fmla="*/ 22981047 w 1238"/>
                    <a:gd name="T71" fmla="*/ 74465941 h 2120"/>
                    <a:gd name="T72" fmla="*/ 37912350 w 1238"/>
                    <a:gd name="T73" fmla="*/ 59546819 h 2120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</a:gdLst>
                  <a:ahLst/>
                  <a:cxnLst>
                    <a:cxn ang="T74">
                      <a:pos x="T0" y="T1"/>
                    </a:cxn>
                    <a:cxn ang="T75">
                      <a:pos x="T2" y="T3"/>
                    </a:cxn>
                    <a:cxn ang="T76">
                      <a:pos x="T4" y="T5"/>
                    </a:cxn>
                    <a:cxn ang="T77">
                      <a:pos x="T6" y="T7"/>
                    </a:cxn>
                    <a:cxn ang="T78">
                      <a:pos x="T8" y="T9"/>
                    </a:cxn>
                    <a:cxn ang="T79">
                      <a:pos x="T10" y="T11"/>
                    </a:cxn>
                    <a:cxn ang="T80">
                      <a:pos x="T12" y="T13"/>
                    </a:cxn>
                    <a:cxn ang="T81">
                      <a:pos x="T14" y="T15"/>
                    </a:cxn>
                    <a:cxn ang="T82">
                      <a:pos x="T16" y="T17"/>
                    </a:cxn>
                    <a:cxn ang="T83">
                      <a:pos x="T18" y="T19"/>
                    </a:cxn>
                    <a:cxn ang="T84">
                      <a:pos x="T20" y="T21"/>
                    </a:cxn>
                    <a:cxn ang="T85">
                      <a:pos x="T22" y="T23"/>
                    </a:cxn>
                    <a:cxn ang="T86">
                      <a:pos x="T24" y="T25"/>
                    </a:cxn>
                    <a:cxn ang="T87">
                      <a:pos x="T26" y="T27"/>
                    </a:cxn>
                    <a:cxn ang="T88">
                      <a:pos x="T28" y="T29"/>
                    </a:cxn>
                    <a:cxn ang="T89">
                      <a:pos x="T30" y="T31"/>
                    </a:cxn>
                    <a:cxn ang="T90">
                      <a:pos x="T32" y="T33"/>
                    </a:cxn>
                    <a:cxn ang="T91">
                      <a:pos x="T34" y="T35"/>
                    </a:cxn>
                    <a:cxn ang="T92">
                      <a:pos x="T36" y="T37"/>
                    </a:cxn>
                    <a:cxn ang="T93">
                      <a:pos x="T38" y="T39"/>
                    </a:cxn>
                    <a:cxn ang="T94">
                      <a:pos x="T40" y="T41"/>
                    </a:cxn>
                    <a:cxn ang="T95">
                      <a:pos x="T42" y="T43"/>
                    </a:cxn>
                    <a:cxn ang="T96">
                      <a:pos x="T44" y="T45"/>
                    </a:cxn>
                    <a:cxn ang="T97">
                      <a:pos x="T46" y="T47"/>
                    </a:cxn>
                    <a:cxn ang="T98">
                      <a:pos x="T48" y="T49"/>
                    </a:cxn>
                    <a:cxn ang="T99">
                      <a:pos x="T50" y="T51"/>
                    </a:cxn>
                    <a:cxn ang="T100">
                      <a:pos x="T52" y="T53"/>
                    </a:cxn>
                    <a:cxn ang="T101">
                      <a:pos x="T54" y="T55"/>
                    </a:cxn>
                    <a:cxn ang="T102">
                      <a:pos x="T56" y="T57"/>
                    </a:cxn>
                    <a:cxn ang="T103">
                      <a:pos x="T58" y="T59"/>
                    </a:cxn>
                    <a:cxn ang="T104">
                      <a:pos x="T60" y="T61"/>
                    </a:cxn>
                    <a:cxn ang="T105">
                      <a:pos x="T62" y="T63"/>
                    </a:cxn>
                    <a:cxn ang="T106">
                      <a:pos x="T64" y="T65"/>
                    </a:cxn>
                    <a:cxn ang="T107">
                      <a:pos x="T66" y="T67"/>
                    </a:cxn>
                    <a:cxn ang="T108">
                      <a:pos x="T68" y="T69"/>
                    </a:cxn>
                    <a:cxn ang="T109">
                      <a:pos x="T70" y="T71"/>
                    </a:cxn>
                    <a:cxn ang="T110">
                      <a:pos x="T72" y="T73"/>
                    </a:cxn>
                  </a:cxnLst>
                  <a:rect l="0" t="0" r="r" b="b"/>
                  <a:pathLst>
                    <a:path w="1238" h="2120">
                      <a:moveTo>
                        <a:pt x="354" y="415"/>
                      </a:moveTo>
                      <a:lnTo>
                        <a:pt x="354" y="415"/>
                      </a:lnTo>
                      <a:lnTo>
                        <a:pt x="451" y="344"/>
                      </a:lnTo>
                      <a:lnTo>
                        <a:pt x="557" y="282"/>
                      </a:lnTo>
                      <a:lnTo>
                        <a:pt x="672" y="221"/>
                      </a:lnTo>
                      <a:lnTo>
                        <a:pt x="778" y="168"/>
                      </a:lnTo>
                      <a:lnTo>
                        <a:pt x="1008" y="79"/>
                      </a:lnTo>
                      <a:lnTo>
                        <a:pt x="1237" y="0"/>
                      </a:lnTo>
                      <a:lnTo>
                        <a:pt x="866" y="238"/>
                      </a:lnTo>
                      <a:lnTo>
                        <a:pt x="690" y="371"/>
                      </a:lnTo>
                      <a:lnTo>
                        <a:pt x="601" y="433"/>
                      </a:lnTo>
                      <a:lnTo>
                        <a:pt x="522" y="512"/>
                      </a:lnTo>
                      <a:lnTo>
                        <a:pt x="460" y="565"/>
                      </a:lnTo>
                      <a:lnTo>
                        <a:pt x="407" y="627"/>
                      </a:lnTo>
                      <a:lnTo>
                        <a:pt x="363" y="697"/>
                      </a:lnTo>
                      <a:lnTo>
                        <a:pt x="336" y="777"/>
                      </a:lnTo>
                      <a:lnTo>
                        <a:pt x="318" y="839"/>
                      </a:lnTo>
                      <a:lnTo>
                        <a:pt x="318" y="892"/>
                      </a:lnTo>
                      <a:lnTo>
                        <a:pt x="327" y="953"/>
                      </a:lnTo>
                      <a:lnTo>
                        <a:pt x="354" y="1015"/>
                      </a:lnTo>
                      <a:lnTo>
                        <a:pt x="398" y="1104"/>
                      </a:lnTo>
                      <a:lnTo>
                        <a:pt x="460" y="1192"/>
                      </a:lnTo>
                      <a:lnTo>
                        <a:pt x="522" y="1280"/>
                      </a:lnTo>
                      <a:lnTo>
                        <a:pt x="575" y="1368"/>
                      </a:lnTo>
                      <a:lnTo>
                        <a:pt x="601" y="1413"/>
                      </a:lnTo>
                      <a:lnTo>
                        <a:pt x="619" y="1448"/>
                      </a:lnTo>
                      <a:lnTo>
                        <a:pt x="637" y="1536"/>
                      </a:lnTo>
                      <a:lnTo>
                        <a:pt x="628" y="1624"/>
                      </a:lnTo>
                      <a:lnTo>
                        <a:pt x="619" y="1669"/>
                      </a:lnTo>
                      <a:lnTo>
                        <a:pt x="601" y="1713"/>
                      </a:lnTo>
                      <a:lnTo>
                        <a:pt x="575" y="1775"/>
                      </a:lnTo>
                      <a:lnTo>
                        <a:pt x="539" y="1828"/>
                      </a:lnTo>
                      <a:lnTo>
                        <a:pt x="495" y="1881"/>
                      </a:lnTo>
                      <a:lnTo>
                        <a:pt x="451" y="1925"/>
                      </a:lnTo>
                      <a:lnTo>
                        <a:pt x="354" y="2013"/>
                      </a:lnTo>
                      <a:lnTo>
                        <a:pt x="239" y="2084"/>
                      </a:lnTo>
                      <a:lnTo>
                        <a:pt x="212" y="2110"/>
                      </a:lnTo>
                      <a:lnTo>
                        <a:pt x="204" y="2119"/>
                      </a:lnTo>
                      <a:lnTo>
                        <a:pt x="186" y="2119"/>
                      </a:lnTo>
                      <a:lnTo>
                        <a:pt x="257" y="2048"/>
                      </a:lnTo>
                      <a:lnTo>
                        <a:pt x="310" y="1969"/>
                      </a:lnTo>
                      <a:lnTo>
                        <a:pt x="327" y="1916"/>
                      </a:lnTo>
                      <a:lnTo>
                        <a:pt x="345" y="1872"/>
                      </a:lnTo>
                      <a:lnTo>
                        <a:pt x="354" y="1819"/>
                      </a:lnTo>
                      <a:lnTo>
                        <a:pt x="354" y="1775"/>
                      </a:lnTo>
                      <a:lnTo>
                        <a:pt x="345" y="1695"/>
                      </a:lnTo>
                      <a:lnTo>
                        <a:pt x="318" y="1633"/>
                      </a:lnTo>
                      <a:lnTo>
                        <a:pt x="274" y="1572"/>
                      </a:lnTo>
                      <a:lnTo>
                        <a:pt x="230" y="1510"/>
                      </a:lnTo>
                      <a:lnTo>
                        <a:pt x="133" y="1386"/>
                      </a:lnTo>
                      <a:lnTo>
                        <a:pt x="98" y="1315"/>
                      </a:lnTo>
                      <a:lnTo>
                        <a:pt x="62" y="1245"/>
                      </a:lnTo>
                      <a:lnTo>
                        <a:pt x="36" y="1165"/>
                      </a:lnTo>
                      <a:lnTo>
                        <a:pt x="9" y="1086"/>
                      </a:lnTo>
                      <a:lnTo>
                        <a:pt x="0" y="1006"/>
                      </a:lnTo>
                      <a:lnTo>
                        <a:pt x="9" y="927"/>
                      </a:lnTo>
                      <a:lnTo>
                        <a:pt x="18" y="848"/>
                      </a:lnTo>
                      <a:lnTo>
                        <a:pt x="45" y="777"/>
                      </a:lnTo>
                      <a:lnTo>
                        <a:pt x="80" y="706"/>
                      </a:lnTo>
                      <a:lnTo>
                        <a:pt x="124" y="636"/>
                      </a:lnTo>
                      <a:lnTo>
                        <a:pt x="177" y="574"/>
                      </a:lnTo>
                      <a:lnTo>
                        <a:pt x="230" y="512"/>
                      </a:lnTo>
                      <a:lnTo>
                        <a:pt x="292" y="459"/>
                      </a:lnTo>
                      <a:lnTo>
                        <a:pt x="354" y="415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2" name="Freeform 3">
                  <a:extLst>
                    <a:ext uri="{FF2B5EF4-FFF2-40B4-BE49-F238E27FC236}">
                      <a16:creationId xmlns:a16="http://schemas.microsoft.com/office/drawing/2014/main" id="{17FD9FF0-D2D3-44D8-9539-EB516E4865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97563" y="2530475"/>
                  <a:ext cx="322262" cy="393700"/>
                </a:xfrm>
                <a:custGeom>
                  <a:avLst/>
                  <a:gdLst>
                    <a:gd name="T0" fmla="*/ 16018551 w 893"/>
                    <a:gd name="T1" fmla="*/ 12539435 h 1095"/>
                    <a:gd name="T2" fmla="*/ 29953044 w 893"/>
                    <a:gd name="T3" fmla="*/ 3490447 h 1095"/>
                    <a:gd name="T4" fmla="*/ 45971595 w 893"/>
                    <a:gd name="T5" fmla="*/ 0 h 1095"/>
                    <a:gd name="T6" fmla="*/ 54045827 w 893"/>
                    <a:gd name="T7" fmla="*/ 0 h 1095"/>
                    <a:gd name="T8" fmla="*/ 67850406 w 893"/>
                    <a:gd name="T9" fmla="*/ 0 h 1095"/>
                    <a:gd name="T10" fmla="*/ 81654984 w 893"/>
                    <a:gd name="T11" fmla="*/ 4653929 h 1095"/>
                    <a:gd name="T12" fmla="*/ 94287438 w 893"/>
                    <a:gd name="T13" fmla="*/ 10341546 h 1095"/>
                    <a:gd name="T14" fmla="*/ 100147698 w 893"/>
                    <a:gd name="T15" fmla="*/ 14866040 h 1095"/>
                    <a:gd name="T16" fmla="*/ 107050168 w 893"/>
                    <a:gd name="T17" fmla="*/ 24044463 h 1095"/>
                    <a:gd name="T18" fmla="*/ 112780152 w 893"/>
                    <a:gd name="T19" fmla="*/ 34256934 h 1095"/>
                    <a:gd name="T20" fmla="*/ 114994124 w 893"/>
                    <a:gd name="T21" fmla="*/ 45761962 h 1095"/>
                    <a:gd name="T22" fmla="*/ 114994124 w 893"/>
                    <a:gd name="T23" fmla="*/ 57137915 h 1095"/>
                    <a:gd name="T24" fmla="*/ 113952276 w 893"/>
                    <a:gd name="T25" fmla="*/ 63989373 h 1095"/>
                    <a:gd name="T26" fmla="*/ 109264140 w 893"/>
                    <a:gd name="T27" fmla="*/ 76528808 h 1095"/>
                    <a:gd name="T28" fmla="*/ 96631686 w 893"/>
                    <a:gd name="T29" fmla="*/ 92429255 h 1095"/>
                    <a:gd name="T30" fmla="*/ 86343481 w 893"/>
                    <a:gd name="T31" fmla="*/ 102770801 h 1095"/>
                    <a:gd name="T32" fmla="*/ 66678281 w 893"/>
                    <a:gd name="T33" fmla="*/ 115310236 h 1095"/>
                    <a:gd name="T34" fmla="*/ 44799470 w 893"/>
                    <a:gd name="T35" fmla="*/ 126686188 h 1095"/>
                    <a:gd name="T36" fmla="*/ 0 w 893"/>
                    <a:gd name="T37" fmla="*/ 141422793 h 1095"/>
                    <a:gd name="T38" fmla="*/ 5730345 w 893"/>
                    <a:gd name="T39" fmla="*/ 136898299 h 1095"/>
                    <a:gd name="T40" fmla="*/ 23050935 w 893"/>
                    <a:gd name="T41" fmla="*/ 126686188 h 1095"/>
                    <a:gd name="T42" fmla="*/ 55217952 w 893"/>
                    <a:gd name="T43" fmla="*/ 102770801 h 1095"/>
                    <a:gd name="T44" fmla="*/ 70194654 w 893"/>
                    <a:gd name="T45" fmla="*/ 89067884 h 1095"/>
                    <a:gd name="T46" fmla="*/ 77096763 w 893"/>
                    <a:gd name="T47" fmla="*/ 78855413 h 1095"/>
                    <a:gd name="T48" fmla="*/ 83999232 w 893"/>
                    <a:gd name="T49" fmla="*/ 61662409 h 1095"/>
                    <a:gd name="T50" fmla="*/ 86343481 w 893"/>
                    <a:gd name="T51" fmla="*/ 49122974 h 1095"/>
                    <a:gd name="T52" fmla="*/ 85171357 w 893"/>
                    <a:gd name="T53" fmla="*/ 43435357 h 1095"/>
                    <a:gd name="T54" fmla="*/ 79441011 w 893"/>
                    <a:gd name="T55" fmla="*/ 29732440 h 1095"/>
                    <a:gd name="T56" fmla="*/ 70194654 w 893"/>
                    <a:gd name="T57" fmla="*/ 18356487 h 1095"/>
                    <a:gd name="T58" fmla="*/ 57562200 w 893"/>
                    <a:gd name="T59" fmla="*/ 11505029 h 1095"/>
                    <a:gd name="T60" fmla="*/ 42585498 w 893"/>
                    <a:gd name="T61" fmla="*/ 8014941 h 1095"/>
                    <a:gd name="T62" fmla="*/ 36855513 w 893"/>
                    <a:gd name="T63" fmla="*/ 8014941 h 1095"/>
                    <a:gd name="T64" fmla="*/ 16018551 w 893"/>
                    <a:gd name="T65" fmla="*/ 12539435 h 1095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893" h="1095">
                      <a:moveTo>
                        <a:pt x="123" y="97"/>
                      </a:moveTo>
                      <a:lnTo>
                        <a:pt x="123" y="97"/>
                      </a:lnTo>
                      <a:lnTo>
                        <a:pt x="177" y="53"/>
                      </a:lnTo>
                      <a:lnTo>
                        <a:pt x="230" y="27"/>
                      </a:lnTo>
                      <a:lnTo>
                        <a:pt x="291" y="9"/>
                      </a:lnTo>
                      <a:lnTo>
                        <a:pt x="353" y="0"/>
                      </a:lnTo>
                      <a:lnTo>
                        <a:pt x="415" y="0"/>
                      </a:lnTo>
                      <a:lnTo>
                        <a:pt x="468" y="0"/>
                      </a:lnTo>
                      <a:lnTo>
                        <a:pt x="521" y="0"/>
                      </a:lnTo>
                      <a:lnTo>
                        <a:pt x="574" y="18"/>
                      </a:lnTo>
                      <a:lnTo>
                        <a:pt x="627" y="36"/>
                      </a:lnTo>
                      <a:lnTo>
                        <a:pt x="671" y="53"/>
                      </a:lnTo>
                      <a:lnTo>
                        <a:pt x="724" y="80"/>
                      </a:lnTo>
                      <a:lnTo>
                        <a:pt x="769" y="115"/>
                      </a:lnTo>
                      <a:lnTo>
                        <a:pt x="795" y="150"/>
                      </a:lnTo>
                      <a:lnTo>
                        <a:pt x="822" y="186"/>
                      </a:lnTo>
                      <a:lnTo>
                        <a:pt x="848" y="221"/>
                      </a:lnTo>
                      <a:lnTo>
                        <a:pt x="866" y="265"/>
                      </a:lnTo>
                      <a:lnTo>
                        <a:pt x="883" y="309"/>
                      </a:lnTo>
                      <a:lnTo>
                        <a:pt x="883" y="354"/>
                      </a:lnTo>
                      <a:lnTo>
                        <a:pt x="892" y="398"/>
                      </a:lnTo>
                      <a:lnTo>
                        <a:pt x="883" y="442"/>
                      </a:lnTo>
                      <a:lnTo>
                        <a:pt x="875" y="495"/>
                      </a:lnTo>
                      <a:lnTo>
                        <a:pt x="857" y="548"/>
                      </a:lnTo>
                      <a:lnTo>
                        <a:pt x="839" y="592"/>
                      </a:lnTo>
                      <a:lnTo>
                        <a:pt x="804" y="636"/>
                      </a:lnTo>
                      <a:lnTo>
                        <a:pt x="742" y="715"/>
                      </a:lnTo>
                      <a:lnTo>
                        <a:pt x="663" y="795"/>
                      </a:lnTo>
                      <a:lnTo>
                        <a:pt x="592" y="848"/>
                      </a:lnTo>
                      <a:lnTo>
                        <a:pt x="512" y="892"/>
                      </a:lnTo>
                      <a:lnTo>
                        <a:pt x="433" y="936"/>
                      </a:lnTo>
                      <a:lnTo>
                        <a:pt x="344" y="980"/>
                      </a:lnTo>
                      <a:lnTo>
                        <a:pt x="177" y="1042"/>
                      </a:lnTo>
                      <a:lnTo>
                        <a:pt x="0" y="1094"/>
                      </a:lnTo>
                      <a:lnTo>
                        <a:pt x="44" y="1059"/>
                      </a:lnTo>
                      <a:lnTo>
                        <a:pt x="177" y="980"/>
                      </a:lnTo>
                      <a:lnTo>
                        <a:pt x="309" y="892"/>
                      </a:lnTo>
                      <a:lnTo>
                        <a:pt x="424" y="795"/>
                      </a:lnTo>
                      <a:lnTo>
                        <a:pt x="486" y="742"/>
                      </a:lnTo>
                      <a:lnTo>
                        <a:pt x="539" y="689"/>
                      </a:lnTo>
                      <a:lnTo>
                        <a:pt x="592" y="610"/>
                      </a:lnTo>
                      <a:lnTo>
                        <a:pt x="636" y="521"/>
                      </a:lnTo>
                      <a:lnTo>
                        <a:pt x="645" y="477"/>
                      </a:lnTo>
                      <a:lnTo>
                        <a:pt x="654" y="424"/>
                      </a:lnTo>
                      <a:lnTo>
                        <a:pt x="663" y="380"/>
                      </a:lnTo>
                      <a:lnTo>
                        <a:pt x="654" y="336"/>
                      </a:lnTo>
                      <a:lnTo>
                        <a:pt x="636" y="274"/>
                      </a:lnTo>
                      <a:lnTo>
                        <a:pt x="610" y="230"/>
                      </a:lnTo>
                      <a:lnTo>
                        <a:pt x="574" y="186"/>
                      </a:lnTo>
                      <a:lnTo>
                        <a:pt x="539" y="142"/>
                      </a:lnTo>
                      <a:lnTo>
                        <a:pt x="495" y="115"/>
                      </a:lnTo>
                      <a:lnTo>
                        <a:pt x="442" y="89"/>
                      </a:lnTo>
                      <a:lnTo>
                        <a:pt x="389" y="71"/>
                      </a:lnTo>
                      <a:lnTo>
                        <a:pt x="327" y="62"/>
                      </a:lnTo>
                      <a:lnTo>
                        <a:pt x="283" y="62"/>
                      </a:lnTo>
                      <a:lnTo>
                        <a:pt x="230" y="71"/>
                      </a:lnTo>
                      <a:lnTo>
                        <a:pt x="123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3" name="Freeform 4">
                  <a:extLst>
                    <a:ext uri="{FF2B5EF4-FFF2-40B4-BE49-F238E27FC236}">
                      <a16:creationId xmlns:a16="http://schemas.microsoft.com/office/drawing/2014/main" id="{69405685-B041-4221-9470-2D14908892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892675" y="2549525"/>
                  <a:ext cx="1011238" cy="174625"/>
                </a:xfrm>
                <a:custGeom>
                  <a:avLst/>
                  <a:gdLst>
                    <a:gd name="T0" fmla="*/ 22922714 w 2810"/>
                    <a:gd name="T1" fmla="*/ 21600431 h 487"/>
                    <a:gd name="T2" fmla="*/ 73301080 w 2810"/>
                    <a:gd name="T3" fmla="*/ 5657205 h 487"/>
                    <a:gd name="T4" fmla="*/ 99591109 w 2810"/>
                    <a:gd name="T5" fmla="*/ 1157115 h 487"/>
                    <a:gd name="T6" fmla="*/ 125881137 w 2810"/>
                    <a:gd name="T7" fmla="*/ 0 h 487"/>
                    <a:gd name="T8" fmla="*/ 95058171 w 2810"/>
                    <a:gd name="T9" fmla="*/ 7971793 h 487"/>
                    <a:gd name="T10" fmla="*/ 65271634 w 2810"/>
                    <a:gd name="T11" fmla="*/ 19286202 h 487"/>
                    <a:gd name="T12" fmla="*/ 58407811 w 2810"/>
                    <a:gd name="T13" fmla="*/ 23915019 h 487"/>
                    <a:gd name="T14" fmla="*/ 52709611 w 2810"/>
                    <a:gd name="T15" fmla="*/ 29572224 h 487"/>
                    <a:gd name="T16" fmla="*/ 52709611 w 2810"/>
                    <a:gd name="T17" fmla="*/ 31886453 h 487"/>
                    <a:gd name="T18" fmla="*/ 57242189 w 2810"/>
                    <a:gd name="T19" fmla="*/ 36386543 h 487"/>
                    <a:gd name="T20" fmla="*/ 66437257 w 2810"/>
                    <a:gd name="T21" fmla="*/ 39729518 h 487"/>
                    <a:gd name="T22" fmla="*/ 96223794 w 2810"/>
                    <a:gd name="T23" fmla="*/ 43200862 h 487"/>
                    <a:gd name="T24" fmla="*/ 129377646 w 2810"/>
                    <a:gd name="T25" fmla="*/ 44358336 h 487"/>
                    <a:gd name="T26" fmla="*/ 198016595 w 2810"/>
                    <a:gd name="T27" fmla="*/ 43200862 h 487"/>
                    <a:gd name="T28" fmla="*/ 231040893 w 2810"/>
                    <a:gd name="T29" fmla="*/ 42043748 h 487"/>
                    <a:gd name="T30" fmla="*/ 297478150 w 2810"/>
                    <a:gd name="T31" fmla="*/ 35229428 h 487"/>
                    <a:gd name="T32" fmla="*/ 363785853 w 2810"/>
                    <a:gd name="T33" fmla="*/ 26100521 h 487"/>
                    <a:gd name="T34" fmla="*/ 335294132 w 2810"/>
                    <a:gd name="T35" fmla="*/ 40886633 h 487"/>
                    <a:gd name="T36" fmla="*/ 331797624 w 2810"/>
                    <a:gd name="T37" fmla="*/ 43200862 h 487"/>
                    <a:gd name="T38" fmla="*/ 320400864 w 2810"/>
                    <a:gd name="T39" fmla="*/ 46543838 h 487"/>
                    <a:gd name="T40" fmla="*/ 299809395 w 2810"/>
                    <a:gd name="T41" fmla="*/ 50015540 h 487"/>
                    <a:gd name="T42" fmla="*/ 237904716 w 2810"/>
                    <a:gd name="T43" fmla="*/ 59015720 h 487"/>
                    <a:gd name="T44" fmla="*/ 155667675 w 2810"/>
                    <a:gd name="T45" fmla="*/ 62487064 h 487"/>
                    <a:gd name="T46" fmla="*/ 123679446 w 2810"/>
                    <a:gd name="T47" fmla="*/ 62487064 h 487"/>
                    <a:gd name="T48" fmla="*/ 91561663 w 2810"/>
                    <a:gd name="T49" fmla="*/ 61329949 h 487"/>
                    <a:gd name="T50" fmla="*/ 38981605 w 2810"/>
                    <a:gd name="T51" fmla="*/ 55672745 h 487"/>
                    <a:gd name="T52" fmla="*/ 20591829 w 2810"/>
                    <a:gd name="T53" fmla="*/ 51172655 h 487"/>
                    <a:gd name="T54" fmla="*/ 5827754 w 2810"/>
                    <a:gd name="T55" fmla="*/ 45386723 h 487"/>
                    <a:gd name="T56" fmla="*/ 2331245 w 2810"/>
                    <a:gd name="T57" fmla="*/ 43200862 h 487"/>
                    <a:gd name="T58" fmla="*/ 0 w 2810"/>
                    <a:gd name="T59" fmla="*/ 38700773 h 487"/>
                    <a:gd name="T60" fmla="*/ 1165623 w 2810"/>
                    <a:gd name="T61" fmla="*/ 34072314 h 487"/>
                    <a:gd name="T62" fmla="*/ 6863823 w 2810"/>
                    <a:gd name="T63" fmla="*/ 30729339 h 487"/>
                    <a:gd name="T64" fmla="*/ 22922714 w 2810"/>
                    <a:gd name="T65" fmla="*/ 21600431 h 48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2810" h="487">
                      <a:moveTo>
                        <a:pt x="177" y="168"/>
                      </a:moveTo>
                      <a:lnTo>
                        <a:pt x="177" y="168"/>
                      </a:lnTo>
                      <a:lnTo>
                        <a:pt x="372" y="97"/>
                      </a:lnTo>
                      <a:lnTo>
                        <a:pt x="566" y="44"/>
                      </a:lnTo>
                      <a:lnTo>
                        <a:pt x="663" y="18"/>
                      </a:lnTo>
                      <a:lnTo>
                        <a:pt x="769" y="9"/>
                      </a:lnTo>
                      <a:lnTo>
                        <a:pt x="875" y="0"/>
                      </a:lnTo>
                      <a:lnTo>
                        <a:pt x="972" y="0"/>
                      </a:lnTo>
                      <a:lnTo>
                        <a:pt x="734" y="62"/>
                      </a:lnTo>
                      <a:lnTo>
                        <a:pt x="619" y="106"/>
                      </a:lnTo>
                      <a:lnTo>
                        <a:pt x="504" y="150"/>
                      </a:lnTo>
                      <a:lnTo>
                        <a:pt x="451" y="186"/>
                      </a:lnTo>
                      <a:lnTo>
                        <a:pt x="425" y="203"/>
                      </a:lnTo>
                      <a:lnTo>
                        <a:pt x="407" y="230"/>
                      </a:lnTo>
                      <a:lnTo>
                        <a:pt x="407" y="248"/>
                      </a:lnTo>
                      <a:lnTo>
                        <a:pt x="416" y="265"/>
                      </a:lnTo>
                      <a:lnTo>
                        <a:pt x="442" y="283"/>
                      </a:lnTo>
                      <a:lnTo>
                        <a:pt x="513" y="309"/>
                      </a:lnTo>
                      <a:lnTo>
                        <a:pt x="592" y="318"/>
                      </a:lnTo>
                      <a:lnTo>
                        <a:pt x="743" y="336"/>
                      </a:lnTo>
                      <a:lnTo>
                        <a:pt x="999" y="345"/>
                      </a:lnTo>
                      <a:lnTo>
                        <a:pt x="1264" y="345"/>
                      </a:lnTo>
                      <a:lnTo>
                        <a:pt x="1529" y="336"/>
                      </a:lnTo>
                      <a:lnTo>
                        <a:pt x="1784" y="327"/>
                      </a:lnTo>
                      <a:lnTo>
                        <a:pt x="2041" y="301"/>
                      </a:lnTo>
                      <a:lnTo>
                        <a:pt x="2297" y="274"/>
                      </a:lnTo>
                      <a:lnTo>
                        <a:pt x="2809" y="203"/>
                      </a:lnTo>
                      <a:lnTo>
                        <a:pt x="2695" y="256"/>
                      </a:lnTo>
                      <a:lnTo>
                        <a:pt x="2589" y="318"/>
                      </a:lnTo>
                      <a:lnTo>
                        <a:pt x="2562" y="336"/>
                      </a:lnTo>
                      <a:lnTo>
                        <a:pt x="2536" y="345"/>
                      </a:lnTo>
                      <a:lnTo>
                        <a:pt x="2474" y="362"/>
                      </a:lnTo>
                      <a:lnTo>
                        <a:pt x="2315" y="389"/>
                      </a:lnTo>
                      <a:lnTo>
                        <a:pt x="2156" y="415"/>
                      </a:lnTo>
                      <a:lnTo>
                        <a:pt x="1837" y="459"/>
                      </a:lnTo>
                      <a:lnTo>
                        <a:pt x="1520" y="477"/>
                      </a:lnTo>
                      <a:lnTo>
                        <a:pt x="1202" y="486"/>
                      </a:lnTo>
                      <a:lnTo>
                        <a:pt x="955" y="486"/>
                      </a:lnTo>
                      <a:lnTo>
                        <a:pt x="707" y="477"/>
                      </a:lnTo>
                      <a:lnTo>
                        <a:pt x="433" y="451"/>
                      </a:lnTo>
                      <a:lnTo>
                        <a:pt x="301" y="433"/>
                      </a:lnTo>
                      <a:lnTo>
                        <a:pt x="159" y="398"/>
                      </a:lnTo>
                      <a:lnTo>
                        <a:pt x="89" y="380"/>
                      </a:lnTo>
                      <a:lnTo>
                        <a:pt x="45" y="353"/>
                      </a:lnTo>
                      <a:lnTo>
                        <a:pt x="18" y="336"/>
                      </a:lnTo>
                      <a:lnTo>
                        <a:pt x="0" y="318"/>
                      </a:lnTo>
                      <a:lnTo>
                        <a:pt x="0" y="301"/>
                      </a:lnTo>
                      <a:lnTo>
                        <a:pt x="0" y="283"/>
                      </a:lnTo>
                      <a:lnTo>
                        <a:pt x="9" y="265"/>
                      </a:lnTo>
                      <a:lnTo>
                        <a:pt x="53" y="239"/>
                      </a:lnTo>
                      <a:lnTo>
                        <a:pt x="89" y="212"/>
                      </a:lnTo>
                      <a:lnTo>
                        <a:pt x="177" y="168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4" name="Freeform 5">
                  <a:extLst>
                    <a:ext uri="{FF2B5EF4-FFF2-40B4-BE49-F238E27FC236}">
                      <a16:creationId xmlns:a16="http://schemas.microsoft.com/office/drawing/2014/main" id="{DC4B17D5-D267-4313-9993-1C7B69001D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53013" y="2778125"/>
                  <a:ext cx="776287" cy="161925"/>
                </a:xfrm>
                <a:custGeom>
                  <a:avLst/>
                  <a:gdLst>
                    <a:gd name="T0" fmla="*/ 6871004 w 2156"/>
                    <a:gd name="T1" fmla="*/ 14890263 h 450"/>
                    <a:gd name="T2" fmla="*/ 6871004 w 2156"/>
                    <a:gd name="T3" fmla="*/ 14890263 h 450"/>
                    <a:gd name="T4" fmla="*/ 14908959 w 2156"/>
                    <a:gd name="T5" fmla="*/ 10228982 h 450"/>
                    <a:gd name="T6" fmla="*/ 21779963 w 2156"/>
                    <a:gd name="T7" fmla="*/ 5697241 h 450"/>
                    <a:gd name="T8" fmla="*/ 37855513 w 2156"/>
                    <a:gd name="T9" fmla="*/ 0 h 450"/>
                    <a:gd name="T10" fmla="*/ 37855513 w 2156"/>
                    <a:gd name="T11" fmla="*/ 0 h 450"/>
                    <a:gd name="T12" fmla="*/ 33188430 w 2156"/>
                    <a:gd name="T13" fmla="*/ 6862382 h 450"/>
                    <a:gd name="T14" fmla="*/ 30984509 w 2156"/>
                    <a:gd name="T15" fmla="*/ 10228982 h 450"/>
                    <a:gd name="T16" fmla="*/ 29817918 w 2156"/>
                    <a:gd name="T17" fmla="*/ 13724763 h 450"/>
                    <a:gd name="T18" fmla="*/ 29817918 w 2156"/>
                    <a:gd name="T19" fmla="*/ 13724763 h 450"/>
                    <a:gd name="T20" fmla="*/ 29817918 w 2156"/>
                    <a:gd name="T21" fmla="*/ 16055404 h 450"/>
                    <a:gd name="T22" fmla="*/ 30984509 w 2156"/>
                    <a:gd name="T23" fmla="*/ 18256864 h 450"/>
                    <a:gd name="T24" fmla="*/ 35521971 w 2156"/>
                    <a:gd name="T25" fmla="*/ 21752645 h 450"/>
                    <a:gd name="T26" fmla="*/ 35521971 w 2156"/>
                    <a:gd name="T27" fmla="*/ 21752645 h 450"/>
                    <a:gd name="T28" fmla="*/ 44726517 w 2156"/>
                    <a:gd name="T29" fmla="*/ 25119245 h 450"/>
                    <a:gd name="T30" fmla="*/ 53931423 w 2156"/>
                    <a:gd name="T31" fmla="*/ 27449886 h 450"/>
                    <a:gd name="T32" fmla="*/ 53931423 w 2156"/>
                    <a:gd name="T33" fmla="*/ 27449886 h 450"/>
                    <a:gd name="T34" fmla="*/ 80248489 w 2156"/>
                    <a:gd name="T35" fmla="*/ 29780526 h 450"/>
                    <a:gd name="T36" fmla="*/ 105399323 w 2156"/>
                    <a:gd name="T37" fmla="*/ 30816127 h 450"/>
                    <a:gd name="T38" fmla="*/ 130679419 w 2156"/>
                    <a:gd name="T39" fmla="*/ 30816127 h 450"/>
                    <a:gd name="T40" fmla="*/ 156867223 w 2156"/>
                    <a:gd name="T41" fmla="*/ 30816127 h 450"/>
                    <a:gd name="T42" fmla="*/ 156867223 w 2156"/>
                    <a:gd name="T43" fmla="*/ 30816127 h 450"/>
                    <a:gd name="T44" fmla="*/ 179814137 w 2156"/>
                    <a:gd name="T45" fmla="*/ 28615026 h 450"/>
                    <a:gd name="T46" fmla="*/ 203798021 w 2156"/>
                    <a:gd name="T47" fmla="*/ 26284386 h 450"/>
                    <a:gd name="T48" fmla="*/ 249691129 w 2156"/>
                    <a:gd name="T49" fmla="*/ 18256864 h 450"/>
                    <a:gd name="T50" fmla="*/ 249691129 w 2156"/>
                    <a:gd name="T51" fmla="*/ 18256864 h 450"/>
                    <a:gd name="T52" fmla="*/ 256562493 w 2156"/>
                    <a:gd name="T53" fmla="*/ 23953745 h 450"/>
                    <a:gd name="T54" fmla="*/ 263433498 w 2156"/>
                    <a:gd name="T55" fmla="*/ 28615026 h 450"/>
                    <a:gd name="T56" fmla="*/ 279379426 w 2156"/>
                    <a:gd name="T57" fmla="*/ 36642908 h 450"/>
                    <a:gd name="T58" fmla="*/ 279379426 w 2156"/>
                    <a:gd name="T59" fmla="*/ 36642908 h 450"/>
                    <a:gd name="T60" fmla="*/ 250728459 w 2156"/>
                    <a:gd name="T61" fmla="*/ 43505289 h 450"/>
                    <a:gd name="T62" fmla="*/ 222207113 w 2156"/>
                    <a:gd name="T63" fmla="*/ 49072991 h 450"/>
                    <a:gd name="T64" fmla="*/ 193556146 w 2156"/>
                    <a:gd name="T65" fmla="*/ 53604732 h 450"/>
                    <a:gd name="T66" fmla="*/ 164905178 w 2156"/>
                    <a:gd name="T67" fmla="*/ 56971332 h 450"/>
                    <a:gd name="T68" fmla="*/ 164905178 w 2156"/>
                    <a:gd name="T69" fmla="*/ 56971332 h 450"/>
                    <a:gd name="T70" fmla="*/ 137550423 w 2156"/>
                    <a:gd name="T71" fmla="*/ 58136473 h 450"/>
                    <a:gd name="T72" fmla="*/ 110066407 w 2156"/>
                    <a:gd name="T73" fmla="*/ 58136473 h 450"/>
                    <a:gd name="T74" fmla="*/ 82452409 w 2156"/>
                    <a:gd name="T75" fmla="*/ 55935372 h 450"/>
                    <a:gd name="T76" fmla="*/ 54968393 w 2156"/>
                    <a:gd name="T77" fmla="*/ 52439591 h 450"/>
                    <a:gd name="T78" fmla="*/ 54968393 w 2156"/>
                    <a:gd name="T79" fmla="*/ 52439591 h 450"/>
                    <a:gd name="T80" fmla="*/ 34355381 w 2156"/>
                    <a:gd name="T81" fmla="*/ 47907490 h 450"/>
                    <a:gd name="T82" fmla="*/ 24113505 w 2156"/>
                    <a:gd name="T83" fmla="*/ 45706390 h 450"/>
                    <a:gd name="T84" fmla="*/ 13742008 w 2156"/>
                    <a:gd name="T85" fmla="*/ 41174649 h 450"/>
                    <a:gd name="T86" fmla="*/ 13742008 w 2156"/>
                    <a:gd name="T87" fmla="*/ 41174649 h 450"/>
                    <a:gd name="T88" fmla="*/ 5704413 w 2156"/>
                    <a:gd name="T89" fmla="*/ 35477408 h 450"/>
                    <a:gd name="T90" fmla="*/ 2333542 w 2156"/>
                    <a:gd name="T91" fmla="*/ 31981627 h 450"/>
                    <a:gd name="T92" fmla="*/ 0 w 2156"/>
                    <a:gd name="T93" fmla="*/ 28615026 h 450"/>
                    <a:gd name="T94" fmla="*/ 0 w 2156"/>
                    <a:gd name="T95" fmla="*/ 28615026 h 450"/>
                    <a:gd name="T96" fmla="*/ 0 w 2156"/>
                    <a:gd name="T97" fmla="*/ 23953745 h 450"/>
                    <a:gd name="T98" fmla="*/ 2333542 w 2156"/>
                    <a:gd name="T99" fmla="*/ 20587504 h 450"/>
                    <a:gd name="T100" fmla="*/ 4667084 w 2156"/>
                    <a:gd name="T101" fmla="*/ 17091364 h 450"/>
                    <a:gd name="T102" fmla="*/ 6871004 w 2156"/>
                    <a:gd name="T103" fmla="*/ 14890263 h 450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  <a:gd name="T150" fmla="*/ 0 60000 65536"/>
                    <a:gd name="T151" fmla="*/ 0 60000 65536"/>
                    <a:gd name="T152" fmla="*/ 0 60000 65536"/>
                    <a:gd name="T153" fmla="*/ 0 60000 65536"/>
                    <a:gd name="T154" fmla="*/ 0 60000 65536"/>
                    <a:gd name="T155" fmla="*/ 0 60000 65536"/>
                  </a:gdLst>
                  <a:ahLst/>
                  <a:cxnLst>
                    <a:cxn ang="T104">
                      <a:pos x="T0" y="T1"/>
                    </a:cxn>
                    <a:cxn ang="T105">
                      <a:pos x="T2" y="T3"/>
                    </a:cxn>
                    <a:cxn ang="T106">
                      <a:pos x="T4" y="T5"/>
                    </a:cxn>
                    <a:cxn ang="T107">
                      <a:pos x="T6" y="T7"/>
                    </a:cxn>
                    <a:cxn ang="T108">
                      <a:pos x="T8" y="T9"/>
                    </a:cxn>
                    <a:cxn ang="T109">
                      <a:pos x="T10" y="T11"/>
                    </a:cxn>
                    <a:cxn ang="T110">
                      <a:pos x="T12" y="T13"/>
                    </a:cxn>
                    <a:cxn ang="T111">
                      <a:pos x="T14" y="T15"/>
                    </a:cxn>
                    <a:cxn ang="T112">
                      <a:pos x="T16" y="T17"/>
                    </a:cxn>
                    <a:cxn ang="T113">
                      <a:pos x="T18" y="T19"/>
                    </a:cxn>
                    <a:cxn ang="T114">
                      <a:pos x="T20" y="T21"/>
                    </a:cxn>
                    <a:cxn ang="T115">
                      <a:pos x="T22" y="T23"/>
                    </a:cxn>
                    <a:cxn ang="T116">
                      <a:pos x="T24" y="T25"/>
                    </a:cxn>
                    <a:cxn ang="T117">
                      <a:pos x="T26" y="T27"/>
                    </a:cxn>
                    <a:cxn ang="T118">
                      <a:pos x="T28" y="T29"/>
                    </a:cxn>
                    <a:cxn ang="T119">
                      <a:pos x="T30" y="T31"/>
                    </a:cxn>
                    <a:cxn ang="T120">
                      <a:pos x="T32" y="T33"/>
                    </a:cxn>
                    <a:cxn ang="T121">
                      <a:pos x="T34" y="T35"/>
                    </a:cxn>
                    <a:cxn ang="T122">
                      <a:pos x="T36" y="T37"/>
                    </a:cxn>
                    <a:cxn ang="T123">
                      <a:pos x="T38" y="T39"/>
                    </a:cxn>
                    <a:cxn ang="T124">
                      <a:pos x="T40" y="T41"/>
                    </a:cxn>
                    <a:cxn ang="T125">
                      <a:pos x="T42" y="T43"/>
                    </a:cxn>
                    <a:cxn ang="T126">
                      <a:pos x="T44" y="T45"/>
                    </a:cxn>
                    <a:cxn ang="T127">
                      <a:pos x="T46" y="T47"/>
                    </a:cxn>
                    <a:cxn ang="T128">
                      <a:pos x="T48" y="T49"/>
                    </a:cxn>
                    <a:cxn ang="T129">
                      <a:pos x="T50" y="T51"/>
                    </a:cxn>
                    <a:cxn ang="T130">
                      <a:pos x="T52" y="T53"/>
                    </a:cxn>
                    <a:cxn ang="T131">
                      <a:pos x="T54" y="T55"/>
                    </a:cxn>
                    <a:cxn ang="T132">
                      <a:pos x="T56" y="T57"/>
                    </a:cxn>
                    <a:cxn ang="T133">
                      <a:pos x="T58" y="T59"/>
                    </a:cxn>
                    <a:cxn ang="T134">
                      <a:pos x="T60" y="T61"/>
                    </a:cxn>
                    <a:cxn ang="T135">
                      <a:pos x="T62" y="T63"/>
                    </a:cxn>
                    <a:cxn ang="T136">
                      <a:pos x="T64" y="T65"/>
                    </a:cxn>
                    <a:cxn ang="T137">
                      <a:pos x="T66" y="T67"/>
                    </a:cxn>
                    <a:cxn ang="T138">
                      <a:pos x="T68" y="T69"/>
                    </a:cxn>
                    <a:cxn ang="T139">
                      <a:pos x="T70" y="T71"/>
                    </a:cxn>
                    <a:cxn ang="T140">
                      <a:pos x="T72" y="T73"/>
                    </a:cxn>
                    <a:cxn ang="T141">
                      <a:pos x="T74" y="T75"/>
                    </a:cxn>
                    <a:cxn ang="T142">
                      <a:pos x="T76" y="T77"/>
                    </a:cxn>
                    <a:cxn ang="T143">
                      <a:pos x="T78" y="T79"/>
                    </a:cxn>
                    <a:cxn ang="T144">
                      <a:pos x="T80" y="T81"/>
                    </a:cxn>
                    <a:cxn ang="T145">
                      <a:pos x="T82" y="T83"/>
                    </a:cxn>
                    <a:cxn ang="T146">
                      <a:pos x="T84" y="T85"/>
                    </a:cxn>
                    <a:cxn ang="T147">
                      <a:pos x="T86" y="T87"/>
                    </a:cxn>
                    <a:cxn ang="T148">
                      <a:pos x="T88" y="T89"/>
                    </a:cxn>
                    <a:cxn ang="T149">
                      <a:pos x="T90" y="T91"/>
                    </a:cxn>
                    <a:cxn ang="T150">
                      <a:pos x="T92" y="T93"/>
                    </a:cxn>
                    <a:cxn ang="T151">
                      <a:pos x="T94" y="T95"/>
                    </a:cxn>
                    <a:cxn ang="T152">
                      <a:pos x="T96" y="T97"/>
                    </a:cxn>
                    <a:cxn ang="T153">
                      <a:pos x="T98" y="T99"/>
                    </a:cxn>
                    <a:cxn ang="T154">
                      <a:pos x="T100" y="T101"/>
                    </a:cxn>
                    <a:cxn ang="T155">
                      <a:pos x="T102" y="T103"/>
                    </a:cxn>
                  </a:cxnLst>
                  <a:rect l="0" t="0" r="r" b="b"/>
                  <a:pathLst>
                    <a:path w="2156" h="450">
                      <a:moveTo>
                        <a:pt x="53" y="115"/>
                      </a:moveTo>
                      <a:lnTo>
                        <a:pt x="53" y="115"/>
                      </a:lnTo>
                      <a:lnTo>
                        <a:pt x="115" y="79"/>
                      </a:lnTo>
                      <a:lnTo>
                        <a:pt x="168" y="44"/>
                      </a:lnTo>
                      <a:lnTo>
                        <a:pt x="292" y="0"/>
                      </a:lnTo>
                      <a:lnTo>
                        <a:pt x="256" y="53"/>
                      </a:lnTo>
                      <a:lnTo>
                        <a:pt x="239" y="79"/>
                      </a:lnTo>
                      <a:lnTo>
                        <a:pt x="230" y="106"/>
                      </a:lnTo>
                      <a:lnTo>
                        <a:pt x="230" y="124"/>
                      </a:lnTo>
                      <a:lnTo>
                        <a:pt x="239" y="141"/>
                      </a:lnTo>
                      <a:lnTo>
                        <a:pt x="274" y="168"/>
                      </a:lnTo>
                      <a:lnTo>
                        <a:pt x="345" y="194"/>
                      </a:lnTo>
                      <a:lnTo>
                        <a:pt x="416" y="212"/>
                      </a:lnTo>
                      <a:lnTo>
                        <a:pt x="619" y="230"/>
                      </a:lnTo>
                      <a:lnTo>
                        <a:pt x="813" y="238"/>
                      </a:lnTo>
                      <a:lnTo>
                        <a:pt x="1008" y="238"/>
                      </a:lnTo>
                      <a:lnTo>
                        <a:pt x="1210" y="238"/>
                      </a:lnTo>
                      <a:lnTo>
                        <a:pt x="1387" y="221"/>
                      </a:lnTo>
                      <a:lnTo>
                        <a:pt x="1572" y="203"/>
                      </a:lnTo>
                      <a:lnTo>
                        <a:pt x="1926" y="141"/>
                      </a:lnTo>
                      <a:lnTo>
                        <a:pt x="1979" y="185"/>
                      </a:lnTo>
                      <a:lnTo>
                        <a:pt x="2032" y="221"/>
                      </a:lnTo>
                      <a:lnTo>
                        <a:pt x="2155" y="283"/>
                      </a:lnTo>
                      <a:lnTo>
                        <a:pt x="1934" y="336"/>
                      </a:lnTo>
                      <a:lnTo>
                        <a:pt x="1714" y="379"/>
                      </a:lnTo>
                      <a:lnTo>
                        <a:pt x="1493" y="414"/>
                      </a:lnTo>
                      <a:lnTo>
                        <a:pt x="1272" y="440"/>
                      </a:lnTo>
                      <a:lnTo>
                        <a:pt x="1061" y="449"/>
                      </a:lnTo>
                      <a:lnTo>
                        <a:pt x="849" y="449"/>
                      </a:lnTo>
                      <a:lnTo>
                        <a:pt x="636" y="432"/>
                      </a:lnTo>
                      <a:lnTo>
                        <a:pt x="424" y="405"/>
                      </a:lnTo>
                      <a:lnTo>
                        <a:pt x="265" y="370"/>
                      </a:lnTo>
                      <a:lnTo>
                        <a:pt x="186" y="353"/>
                      </a:lnTo>
                      <a:lnTo>
                        <a:pt x="106" y="318"/>
                      </a:lnTo>
                      <a:lnTo>
                        <a:pt x="44" y="274"/>
                      </a:lnTo>
                      <a:lnTo>
                        <a:pt x="18" y="247"/>
                      </a:lnTo>
                      <a:lnTo>
                        <a:pt x="0" y="221"/>
                      </a:lnTo>
                      <a:lnTo>
                        <a:pt x="0" y="185"/>
                      </a:lnTo>
                      <a:lnTo>
                        <a:pt x="18" y="159"/>
                      </a:lnTo>
                      <a:lnTo>
                        <a:pt x="36" y="132"/>
                      </a:lnTo>
                      <a:lnTo>
                        <a:pt x="53" y="115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5" name="Freeform 6">
                  <a:extLst>
                    <a:ext uri="{FF2B5EF4-FFF2-40B4-BE49-F238E27FC236}">
                      <a16:creationId xmlns:a16="http://schemas.microsoft.com/office/drawing/2014/main" id="{B7966E4F-24B4-408E-8BD0-78AE1A5068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113338" y="2997200"/>
                  <a:ext cx="681037" cy="165100"/>
                </a:xfrm>
                <a:custGeom>
                  <a:avLst/>
                  <a:gdLst>
                    <a:gd name="T0" fmla="*/ 5706881 w 1891"/>
                    <a:gd name="T1" fmla="*/ 12495558 h 460"/>
                    <a:gd name="T2" fmla="*/ 5706881 w 1891"/>
                    <a:gd name="T3" fmla="*/ 12495558 h 460"/>
                    <a:gd name="T4" fmla="*/ 12581357 w 1891"/>
                    <a:gd name="T5" fmla="*/ 9146181 h 460"/>
                    <a:gd name="T6" fmla="*/ 19455833 w 1891"/>
                    <a:gd name="T7" fmla="*/ 5667955 h 460"/>
                    <a:gd name="T8" fmla="*/ 34372020 w 1891"/>
                    <a:gd name="T9" fmla="*/ 0 h 460"/>
                    <a:gd name="T10" fmla="*/ 34372020 w 1891"/>
                    <a:gd name="T11" fmla="*/ 0 h 460"/>
                    <a:gd name="T12" fmla="*/ 28664779 w 1891"/>
                    <a:gd name="T13" fmla="*/ 5667955 h 460"/>
                    <a:gd name="T14" fmla="*/ 27497544 w 1891"/>
                    <a:gd name="T15" fmla="*/ 9146181 h 460"/>
                    <a:gd name="T16" fmla="*/ 27497544 w 1891"/>
                    <a:gd name="T17" fmla="*/ 12495558 h 460"/>
                    <a:gd name="T18" fmla="*/ 27497544 w 1891"/>
                    <a:gd name="T19" fmla="*/ 12495558 h 460"/>
                    <a:gd name="T20" fmla="*/ 32166843 w 1891"/>
                    <a:gd name="T21" fmla="*/ 15973425 h 460"/>
                    <a:gd name="T22" fmla="*/ 36706490 w 1891"/>
                    <a:gd name="T23" fmla="*/ 18163512 h 460"/>
                    <a:gd name="T24" fmla="*/ 48120612 w 1891"/>
                    <a:gd name="T25" fmla="*/ 20482091 h 460"/>
                    <a:gd name="T26" fmla="*/ 48120612 w 1891"/>
                    <a:gd name="T27" fmla="*/ 20482091 h 460"/>
                    <a:gd name="T28" fmla="*/ 71078510 w 1891"/>
                    <a:gd name="T29" fmla="*/ 22801028 h 460"/>
                    <a:gd name="T30" fmla="*/ 94036408 w 1891"/>
                    <a:gd name="T31" fmla="*/ 24990756 h 460"/>
                    <a:gd name="T32" fmla="*/ 115827071 w 1891"/>
                    <a:gd name="T33" fmla="*/ 24990756 h 460"/>
                    <a:gd name="T34" fmla="*/ 138525303 w 1891"/>
                    <a:gd name="T35" fmla="*/ 23960317 h 460"/>
                    <a:gd name="T36" fmla="*/ 138525303 w 1891"/>
                    <a:gd name="T37" fmla="*/ 23960317 h 460"/>
                    <a:gd name="T38" fmla="*/ 155776319 w 1891"/>
                    <a:gd name="T39" fmla="*/ 22801028 h 460"/>
                    <a:gd name="T40" fmla="*/ 171859741 w 1891"/>
                    <a:gd name="T41" fmla="*/ 20482091 h 460"/>
                    <a:gd name="T42" fmla="*/ 205064526 w 1891"/>
                    <a:gd name="T43" fmla="*/ 14814136 h 460"/>
                    <a:gd name="T44" fmla="*/ 205064526 w 1891"/>
                    <a:gd name="T45" fmla="*/ 14814136 h 460"/>
                    <a:gd name="T46" fmla="*/ 224520360 w 1891"/>
                    <a:gd name="T47" fmla="*/ 24990756 h 460"/>
                    <a:gd name="T48" fmla="*/ 245143428 w 1891"/>
                    <a:gd name="T49" fmla="*/ 34136937 h 460"/>
                    <a:gd name="T50" fmla="*/ 245143428 w 1891"/>
                    <a:gd name="T51" fmla="*/ 34136937 h 460"/>
                    <a:gd name="T52" fmla="*/ 229060006 w 1891"/>
                    <a:gd name="T53" fmla="*/ 40964181 h 460"/>
                    <a:gd name="T54" fmla="*/ 213106237 w 1891"/>
                    <a:gd name="T55" fmla="*/ 46632495 h 460"/>
                    <a:gd name="T56" fmla="*/ 195855221 w 1891"/>
                    <a:gd name="T57" fmla="*/ 50110362 h 460"/>
                    <a:gd name="T58" fmla="*/ 178734217 w 1891"/>
                    <a:gd name="T59" fmla="*/ 53459739 h 460"/>
                    <a:gd name="T60" fmla="*/ 178734217 w 1891"/>
                    <a:gd name="T61" fmla="*/ 53459739 h 460"/>
                    <a:gd name="T62" fmla="*/ 151236673 w 1891"/>
                    <a:gd name="T63" fmla="*/ 57968405 h 460"/>
                    <a:gd name="T64" fmla="*/ 121533952 w 1891"/>
                    <a:gd name="T65" fmla="*/ 59127694 h 460"/>
                    <a:gd name="T66" fmla="*/ 92869173 w 1891"/>
                    <a:gd name="T67" fmla="*/ 59127694 h 460"/>
                    <a:gd name="T68" fmla="*/ 64204394 w 1891"/>
                    <a:gd name="T69" fmla="*/ 55778317 h 460"/>
                    <a:gd name="T70" fmla="*/ 64204394 w 1891"/>
                    <a:gd name="T71" fmla="*/ 55778317 h 460"/>
                    <a:gd name="T72" fmla="*/ 51622677 w 1891"/>
                    <a:gd name="T73" fmla="*/ 53459739 h 460"/>
                    <a:gd name="T74" fmla="*/ 39041319 w 1891"/>
                    <a:gd name="T75" fmla="*/ 50110362 h 460"/>
                    <a:gd name="T76" fmla="*/ 26330309 w 1891"/>
                    <a:gd name="T77" fmla="*/ 45472847 h 460"/>
                    <a:gd name="T78" fmla="*/ 14916187 w 1891"/>
                    <a:gd name="T79" fmla="*/ 40964181 h 460"/>
                    <a:gd name="T80" fmla="*/ 14916187 w 1891"/>
                    <a:gd name="T81" fmla="*/ 40964181 h 460"/>
                    <a:gd name="T82" fmla="*/ 6874476 w 1891"/>
                    <a:gd name="T83" fmla="*/ 35296227 h 460"/>
                    <a:gd name="T84" fmla="*/ 3502064 w 1891"/>
                    <a:gd name="T85" fmla="*/ 30787561 h 460"/>
                    <a:gd name="T86" fmla="*/ 1167235 w 1891"/>
                    <a:gd name="T87" fmla="*/ 26150045 h 460"/>
                    <a:gd name="T88" fmla="*/ 1167235 w 1891"/>
                    <a:gd name="T89" fmla="*/ 26150045 h 460"/>
                    <a:gd name="T90" fmla="*/ 0 w 1891"/>
                    <a:gd name="T91" fmla="*/ 22801028 h 460"/>
                    <a:gd name="T92" fmla="*/ 1167235 w 1891"/>
                    <a:gd name="T93" fmla="*/ 19322802 h 460"/>
                    <a:gd name="T94" fmla="*/ 3502064 w 1891"/>
                    <a:gd name="T95" fmla="*/ 15973425 h 460"/>
                    <a:gd name="T96" fmla="*/ 5706881 w 1891"/>
                    <a:gd name="T97" fmla="*/ 12495558 h 460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891" h="460">
                      <a:moveTo>
                        <a:pt x="44" y="97"/>
                      </a:moveTo>
                      <a:lnTo>
                        <a:pt x="44" y="97"/>
                      </a:lnTo>
                      <a:lnTo>
                        <a:pt x="97" y="71"/>
                      </a:lnTo>
                      <a:lnTo>
                        <a:pt x="150" y="44"/>
                      </a:lnTo>
                      <a:lnTo>
                        <a:pt x="265" y="0"/>
                      </a:lnTo>
                      <a:lnTo>
                        <a:pt x="221" y="44"/>
                      </a:lnTo>
                      <a:lnTo>
                        <a:pt x="212" y="71"/>
                      </a:lnTo>
                      <a:lnTo>
                        <a:pt x="212" y="97"/>
                      </a:lnTo>
                      <a:lnTo>
                        <a:pt x="248" y="124"/>
                      </a:lnTo>
                      <a:lnTo>
                        <a:pt x="283" y="141"/>
                      </a:lnTo>
                      <a:lnTo>
                        <a:pt x="371" y="159"/>
                      </a:lnTo>
                      <a:lnTo>
                        <a:pt x="548" y="177"/>
                      </a:lnTo>
                      <a:lnTo>
                        <a:pt x="725" y="194"/>
                      </a:lnTo>
                      <a:lnTo>
                        <a:pt x="893" y="194"/>
                      </a:lnTo>
                      <a:lnTo>
                        <a:pt x="1068" y="186"/>
                      </a:lnTo>
                      <a:lnTo>
                        <a:pt x="1201" y="177"/>
                      </a:lnTo>
                      <a:lnTo>
                        <a:pt x="1325" y="159"/>
                      </a:lnTo>
                      <a:lnTo>
                        <a:pt x="1581" y="115"/>
                      </a:lnTo>
                      <a:lnTo>
                        <a:pt x="1731" y="194"/>
                      </a:lnTo>
                      <a:lnTo>
                        <a:pt x="1890" y="265"/>
                      </a:lnTo>
                      <a:lnTo>
                        <a:pt x="1766" y="318"/>
                      </a:lnTo>
                      <a:lnTo>
                        <a:pt x="1643" y="362"/>
                      </a:lnTo>
                      <a:lnTo>
                        <a:pt x="1510" y="389"/>
                      </a:lnTo>
                      <a:lnTo>
                        <a:pt x="1378" y="415"/>
                      </a:lnTo>
                      <a:lnTo>
                        <a:pt x="1166" y="450"/>
                      </a:lnTo>
                      <a:lnTo>
                        <a:pt x="937" y="459"/>
                      </a:lnTo>
                      <a:lnTo>
                        <a:pt x="716" y="459"/>
                      </a:lnTo>
                      <a:lnTo>
                        <a:pt x="495" y="433"/>
                      </a:lnTo>
                      <a:lnTo>
                        <a:pt x="398" y="415"/>
                      </a:lnTo>
                      <a:lnTo>
                        <a:pt x="301" y="389"/>
                      </a:lnTo>
                      <a:lnTo>
                        <a:pt x="203" y="353"/>
                      </a:lnTo>
                      <a:lnTo>
                        <a:pt x="115" y="318"/>
                      </a:lnTo>
                      <a:lnTo>
                        <a:pt x="53" y="274"/>
                      </a:lnTo>
                      <a:lnTo>
                        <a:pt x="27" y="239"/>
                      </a:lnTo>
                      <a:lnTo>
                        <a:pt x="9" y="203"/>
                      </a:lnTo>
                      <a:lnTo>
                        <a:pt x="0" y="177"/>
                      </a:lnTo>
                      <a:lnTo>
                        <a:pt x="9" y="150"/>
                      </a:lnTo>
                      <a:lnTo>
                        <a:pt x="27" y="124"/>
                      </a:lnTo>
                      <a:lnTo>
                        <a:pt x="44" y="97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6" name="Freeform 7">
                  <a:extLst>
                    <a:ext uri="{FF2B5EF4-FFF2-40B4-BE49-F238E27FC236}">
                      <a16:creationId xmlns:a16="http://schemas.microsoft.com/office/drawing/2014/main" id="{B91B3FB7-6ED6-478E-B6AB-32B57049F6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730750" y="3143250"/>
                  <a:ext cx="1400175" cy="212725"/>
                </a:xfrm>
                <a:custGeom>
                  <a:avLst/>
                  <a:gdLst>
                    <a:gd name="T0" fmla="*/ 45781185 w 3888"/>
                    <a:gd name="T1" fmla="*/ 10294742 h 593"/>
                    <a:gd name="T2" fmla="*/ 69903953 w 3888"/>
                    <a:gd name="T3" fmla="*/ 3474628 h 593"/>
                    <a:gd name="T4" fmla="*/ 95063888 w 3888"/>
                    <a:gd name="T5" fmla="*/ 0 h 593"/>
                    <a:gd name="T6" fmla="*/ 105439516 w 3888"/>
                    <a:gd name="T7" fmla="*/ 0 h 593"/>
                    <a:gd name="T8" fmla="*/ 115685138 w 3888"/>
                    <a:gd name="T9" fmla="*/ 3474628 h 593"/>
                    <a:gd name="T10" fmla="*/ 99732938 w 3888"/>
                    <a:gd name="T11" fmla="*/ 5662144 h 593"/>
                    <a:gd name="T12" fmla="*/ 69903953 w 3888"/>
                    <a:gd name="T13" fmla="*/ 13640587 h 593"/>
                    <a:gd name="T14" fmla="*/ 56156453 w 3888"/>
                    <a:gd name="T15" fmla="*/ 19302731 h 593"/>
                    <a:gd name="T16" fmla="*/ 46948358 w 3888"/>
                    <a:gd name="T17" fmla="*/ 26123204 h 593"/>
                    <a:gd name="T18" fmla="*/ 45781185 w 3888"/>
                    <a:gd name="T19" fmla="*/ 28439503 h 593"/>
                    <a:gd name="T20" fmla="*/ 49282703 w 3888"/>
                    <a:gd name="T21" fmla="*/ 35259617 h 593"/>
                    <a:gd name="T22" fmla="*/ 56156453 w 3888"/>
                    <a:gd name="T23" fmla="*/ 37575916 h 593"/>
                    <a:gd name="T24" fmla="*/ 95063888 w 3888"/>
                    <a:gd name="T25" fmla="*/ 47742234 h 593"/>
                    <a:gd name="T26" fmla="*/ 136306028 w 3888"/>
                    <a:gd name="T27" fmla="*/ 53404378 h 593"/>
                    <a:gd name="T28" fmla="*/ 166135013 w 3888"/>
                    <a:gd name="T29" fmla="*/ 55720677 h 593"/>
                    <a:gd name="T30" fmla="*/ 226830871 w 3888"/>
                    <a:gd name="T31" fmla="*/ 56878647 h 593"/>
                    <a:gd name="T32" fmla="*/ 316188181 w 3888"/>
                    <a:gd name="T33" fmla="*/ 55720677 h 593"/>
                    <a:gd name="T34" fmla="*/ 376884039 w 3888"/>
                    <a:gd name="T35" fmla="*/ 51216503 h 593"/>
                    <a:gd name="T36" fmla="*/ 444453286 w 3888"/>
                    <a:gd name="T37" fmla="*/ 40921761 h 593"/>
                    <a:gd name="T38" fmla="*/ 467408882 w 3888"/>
                    <a:gd name="T39" fmla="*/ 36417946 h 593"/>
                    <a:gd name="T40" fmla="*/ 488029772 w 3888"/>
                    <a:gd name="T41" fmla="*/ 27281174 h 593"/>
                    <a:gd name="T42" fmla="*/ 492569177 w 3888"/>
                    <a:gd name="T43" fmla="*/ 21619030 h 593"/>
                    <a:gd name="T44" fmla="*/ 494903522 w 3888"/>
                    <a:gd name="T45" fmla="*/ 13640587 h 593"/>
                    <a:gd name="T46" fmla="*/ 490364117 w 3888"/>
                    <a:gd name="T47" fmla="*/ 5662144 h 593"/>
                    <a:gd name="T48" fmla="*/ 494903522 w 3888"/>
                    <a:gd name="T49" fmla="*/ 9136772 h 593"/>
                    <a:gd name="T50" fmla="*/ 502944445 w 3888"/>
                    <a:gd name="T51" fmla="*/ 15956886 h 593"/>
                    <a:gd name="T52" fmla="*/ 504111617 w 3888"/>
                    <a:gd name="T53" fmla="*/ 21619030 h 593"/>
                    <a:gd name="T54" fmla="*/ 500609739 w 3888"/>
                    <a:gd name="T55" fmla="*/ 27281174 h 593"/>
                    <a:gd name="T56" fmla="*/ 491531650 w 3888"/>
                    <a:gd name="T57" fmla="*/ 35259617 h 593"/>
                    <a:gd name="T58" fmla="*/ 485695427 w 3888"/>
                    <a:gd name="T59" fmla="*/ 38734245 h 593"/>
                    <a:gd name="T60" fmla="*/ 450289510 w 3888"/>
                    <a:gd name="T61" fmla="*/ 52246049 h 593"/>
                    <a:gd name="T62" fmla="*/ 413586774 w 3888"/>
                    <a:gd name="T63" fmla="*/ 61382821 h 593"/>
                    <a:gd name="T64" fmla="*/ 386092134 w 3888"/>
                    <a:gd name="T65" fmla="*/ 65886636 h 593"/>
                    <a:gd name="T66" fmla="*/ 332140381 w 3888"/>
                    <a:gd name="T67" fmla="*/ 72707109 h 593"/>
                    <a:gd name="T68" fmla="*/ 277151100 w 3888"/>
                    <a:gd name="T69" fmla="*/ 76181378 h 593"/>
                    <a:gd name="T70" fmla="*/ 194796826 w 3888"/>
                    <a:gd name="T71" fmla="*/ 76181378 h 593"/>
                    <a:gd name="T72" fmla="*/ 153555046 w 3888"/>
                    <a:gd name="T73" fmla="*/ 73865079 h 593"/>
                    <a:gd name="T74" fmla="*/ 71071126 w 3888"/>
                    <a:gd name="T75" fmla="*/ 65886636 h 593"/>
                    <a:gd name="T76" fmla="*/ 29699340 w 3888"/>
                    <a:gd name="T77" fmla="*/ 59066522 h 593"/>
                    <a:gd name="T78" fmla="*/ 8040923 w 3888"/>
                    <a:gd name="T79" fmla="*/ 52246049 h 593"/>
                    <a:gd name="T80" fmla="*/ 2204699 w 3888"/>
                    <a:gd name="T81" fmla="*/ 47742234 h 593"/>
                    <a:gd name="T82" fmla="*/ 0 w 3888"/>
                    <a:gd name="T83" fmla="*/ 43238060 h 593"/>
                    <a:gd name="T84" fmla="*/ 2204699 w 3888"/>
                    <a:gd name="T85" fmla="*/ 35259617 h 593"/>
                    <a:gd name="T86" fmla="*/ 5706577 w 3888"/>
                    <a:gd name="T87" fmla="*/ 30755802 h 593"/>
                    <a:gd name="T88" fmla="*/ 23993122 w 3888"/>
                    <a:gd name="T89" fmla="*/ 19302731 h 593"/>
                    <a:gd name="T90" fmla="*/ 45781185 w 3888"/>
                    <a:gd name="T91" fmla="*/ 10294742 h 593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</a:gdLst>
                  <a:ahLst/>
                  <a:cxnLst>
                    <a:cxn ang="T92">
                      <a:pos x="T0" y="T1"/>
                    </a:cxn>
                    <a:cxn ang="T93">
                      <a:pos x="T2" y="T3"/>
                    </a:cxn>
                    <a:cxn ang="T94">
                      <a:pos x="T4" y="T5"/>
                    </a:cxn>
                    <a:cxn ang="T95">
                      <a:pos x="T6" y="T7"/>
                    </a:cxn>
                    <a:cxn ang="T96">
                      <a:pos x="T8" y="T9"/>
                    </a:cxn>
                    <a:cxn ang="T97">
                      <a:pos x="T10" y="T11"/>
                    </a:cxn>
                    <a:cxn ang="T98">
                      <a:pos x="T12" y="T13"/>
                    </a:cxn>
                    <a:cxn ang="T99">
                      <a:pos x="T14" y="T15"/>
                    </a:cxn>
                    <a:cxn ang="T100">
                      <a:pos x="T16" y="T17"/>
                    </a:cxn>
                    <a:cxn ang="T101">
                      <a:pos x="T18" y="T19"/>
                    </a:cxn>
                    <a:cxn ang="T102">
                      <a:pos x="T20" y="T21"/>
                    </a:cxn>
                    <a:cxn ang="T103">
                      <a:pos x="T22" y="T23"/>
                    </a:cxn>
                    <a:cxn ang="T104">
                      <a:pos x="T24" y="T25"/>
                    </a:cxn>
                    <a:cxn ang="T105">
                      <a:pos x="T26" y="T27"/>
                    </a:cxn>
                    <a:cxn ang="T106">
                      <a:pos x="T28" y="T29"/>
                    </a:cxn>
                    <a:cxn ang="T107">
                      <a:pos x="T30" y="T31"/>
                    </a:cxn>
                    <a:cxn ang="T108">
                      <a:pos x="T32" y="T33"/>
                    </a:cxn>
                    <a:cxn ang="T109">
                      <a:pos x="T34" y="T35"/>
                    </a:cxn>
                    <a:cxn ang="T110">
                      <a:pos x="T36" y="T37"/>
                    </a:cxn>
                    <a:cxn ang="T111">
                      <a:pos x="T38" y="T39"/>
                    </a:cxn>
                    <a:cxn ang="T112">
                      <a:pos x="T40" y="T41"/>
                    </a:cxn>
                    <a:cxn ang="T113">
                      <a:pos x="T42" y="T43"/>
                    </a:cxn>
                    <a:cxn ang="T114">
                      <a:pos x="T44" y="T45"/>
                    </a:cxn>
                    <a:cxn ang="T115">
                      <a:pos x="T46" y="T47"/>
                    </a:cxn>
                    <a:cxn ang="T116">
                      <a:pos x="T48" y="T49"/>
                    </a:cxn>
                    <a:cxn ang="T117">
                      <a:pos x="T50" y="T51"/>
                    </a:cxn>
                    <a:cxn ang="T118">
                      <a:pos x="T52" y="T53"/>
                    </a:cxn>
                    <a:cxn ang="T119">
                      <a:pos x="T54" y="T55"/>
                    </a:cxn>
                    <a:cxn ang="T120">
                      <a:pos x="T56" y="T57"/>
                    </a:cxn>
                    <a:cxn ang="T121">
                      <a:pos x="T58" y="T59"/>
                    </a:cxn>
                    <a:cxn ang="T122">
                      <a:pos x="T60" y="T61"/>
                    </a:cxn>
                    <a:cxn ang="T123">
                      <a:pos x="T62" y="T63"/>
                    </a:cxn>
                    <a:cxn ang="T124">
                      <a:pos x="T64" y="T65"/>
                    </a:cxn>
                    <a:cxn ang="T125">
                      <a:pos x="T66" y="T67"/>
                    </a:cxn>
                    <a:cxn ang="T126">
                      <a:pos x="T68" y="T69"/>
                    </a:cxn>
                    <a:cxn ang="T127">
                      <a:pos x="T70" y="T71"/>
                    </a:cxn>
                    <a:cxn ang="T128">
                      <a:pos x="T72" y="T73"/>
                    </a:cxn>
                    <a:cxn ang="T129">
                      <a:pos x="T74" y="T75"/>
                    </a:cxn>
                    <a:cxn ang="T130">
                      <a:pos x="T76" y="T77"/>
                    </a:cxn>
                    <a:cxn ang="T131">
                      <a:pos x="T78" y="T79"/>
                    </a:cxn>
                    <a:cxn ang="T132">
                      <a:pos x="T80" y="T81"/>
                    </a:cxn>
                    <a:cxn ang="T133">
                      <a:pos x="T82" y="T83"/>
                    </a:cxn>
                    <a:cxn ang="T134">
                      <a:pos x="T84" y="T85"/>
                    </a:cxn>
                    <a:cxn ang="T135">
                      <a:pos x="T86" y="T87"/>
                    </a:cxn>
                    <a:cxn ang="T136">
                      <a:pos x="T88" y="T89"/>
                    </a:cxn>
                    <a:cxn ang="T137">
                      <a:pos x="T90" y="T91"/>
                    </a:cxn>
                  </a:cxnLst>
                  <a:rect l="0" t="0" r="r" b="b"/>
                  <a:pathLst>
                    <a:path w="3888" h="593">
                      <a:moveTo>
                        <a:pt x="353" y="80"/>
                      </a:moveTo>
                      <a:lnTo>
                        <a:pt x="353" y="80"/>
                      </a:lnTo>
                      <a:lnTo>
                        <a:pt x="442" y="53"/>
                      </a:lnTo>
                      <a:lnTo>
                        <a:pt x="539" y="27"/>
                      </a:lnTo>
                      <a:lnTo>
                        <a:pt x="636" y="9"/>
                      </a:lnTo>
                      <a:lnTo>
                        <a:pt x="733" y="0"/>
                      </a:lnTo>
                      <a:lnTo>
                        <a:pt x="813" y="0"/>
                      </a:lnTo>
                      <a:lnTo>
                        <a:pt x="857" y="9"/>
                      </a:lnTo>
                      <a:lnTo>
                        <a:pt x="892" y="27"/>
                      </a:lnTo>
                      <a:lnTo>
                        <a:pt x="769" y="44"/>
                      </a:lnTo>
                      <a:lnTo>
                        <a:pt x="654" y="62"/>
                      </a:lnTo>
                      <a:lnTo>
                        <a:pt x="539" y="106"/>
                      </a:lnTo>
                      <a:lnTo>
                        <a:pt x="433" y="150"/>
                      </a:lnTo>
                      <a:lnTo>
                        <a:pt x="389" y="177"/>
                      </a:lnTo>
                      <a:lnTo>
                        <a:pt x="362" y="203"/>
                      </a:lnTo>
                      <a:lnTo>
                        <a:pt x="353" y="221"/>
                      </a:lnTo>
                      <a:lnTo>
                        <a:pt x="362" y="256"/>
                      </a:lnTo>
                      <a:lnTo>
                        <a:pt x="380" y="274"/>
                      </a:lnTo>
                      <a:lnTo>
                        <a:pt x="433" y="292"/>
                      </a:lnTo>
                      <a:lnTo>
                        <a:pt x="583" y="345"/>
                      </a:lnTo>
                      <a:lnTo>
                        <a:pt x="733" y="371"/>
                      </a:lnTo>
                      <a:lnTo>
                        <a:pt x="892" y="398"/>
                      </a:lnTo>
                      <a:lnTo>
                        <a:pt x="1051" y="415"/>
                      </a:lnTo>
                      <a:lnTo>
                        <a:pt x="1281" y="433"/>
                      </a:lnTo>
                      <a:lnTo>
                        <a:pt x="1511" y="442"/>
                      </a:lnTo>
                      <a:lnTo>
                        <a:pt x="1749" y="442"/>
                      </a:lnTo>
                      <a:lnTo>
                        <a:pt x="1979" y="442"/>
                      </a:lnTo>
                      <a:lnTo>
                        <a:pt x="2438" y="433"/>
                      </a:lnTo>
                      <a:lnTo>
                        <a:pt x="2906" y="398"/>
                      </a:lnTo>
                      <a:lnTo>
                        <a:pt x="3259" y="354"/>
                      </a:lnTo>
                      <a:lnTo>
                        <a:pt x="3427" y="318"/>
                      </a:lnTo>
                      <a:lnTo>
                        <a:pt x="3604" y="283"/>
                      </a:lnTo>
                      <a:lnTo>
                        <a:pt x="3710" y="239"/>
                      </a:lnTo>
                      <a:lnTo>
                        <a:pt x="3763" y="212"/>
                      </a:lnTo>
                      <a:lnTo>
                        <a:pt x="3798" y="168"/>
                      </a:lnTo>
                      <a:lnTo>
                        <a:pt x="3816" y="133"/>
                      </a:lnTo>
                      <a:lnTo>
                        <a:pt x="3816" y="106"/>
                      </a:lnTo>
                      <a:lnTo>
                        <a:pt x="3798" y="71"/>
                      </a:lnTo>
                      <a:lnTo>
                        <a:pt x="3781" y="44"/>
                      </a:lnTo>
                      <a:lnTo>
                        <a:pt x="3816" y="71"/>
                      </a:lnTo>
                      <a:lnTo>
                        <a:pt x="3852" y="97"/>
                      </a:lnTo>
                      <a:lnTo>
                        <a:pt x="3878" y="124"/>
                      </a:lnTo>
                      <a:lnTo>
                        <a:pt x="3887" y="150"/>
                      </a:lnTo>
                      <a:lnTo>
                        <a:pt x="3887" y="168"/>
                      </a:lnTo>
                      <a:lnTo>
                        <a:pt x="3860" y="212"/>
                      </a:lnTo>
                      <a:lnTo>
                        <a:pt x="3825" y="248"/>
                      </a:lnTo>
                      <a:lnTo>
                        <a:pt x="3790" y="274"/>
                      </a:lnTo>
                      <a:lnTo>
                        <a:pt x="3745" y="301"/>
                      </a:lnTo>
                      <a:lnTo>
                        <a:pt x="3613" y="362"/>
                      </a:lnTo>
                      <a:lnTo>
                        <a:pt x="3472" y="406"/>
                      </a:lnTo>
                      <a:lnTo>
                        <a:pt x="3330" y="442"/>
                      </a:lnTo>
                      <a:lnTo>
                        <a:pt x="3189" y="477"/>
                      </a:lnTo>
                      <a:lnTo>
                        <a:pt x="2977" y="512"/>
                      </a:lnTo>
                      <a:lnTo>
                        <a:pt x="2773" y="539"/>
                      </a:lnTo>
                      <a:lnTo>
                        <a:pt x="2561" y="565"/>
                      </a:lnTo>
                      <a:lnTo>
                        <a:pt x="2349" y="583"/>
                      </a:lnTo>
                      <a:lnTo>
                        <a:pt x="2137" y="592"/>
                      </a:lnTo>
                      <a:lnTo>
                        <a:pt x="1926" y="592"/>
                      </a:lnTo>
                      <a:lnTo>
                        <a:pt x="1502" y="592"/>
                      </a:lnTo>
                      <a:lnTo>
                        <a:pt x="1184" y="574"/>
                      </a:lnTo>
                      <a:lnTo>
                        <a:pt x="866" y="548"/>
                      </a:lnTo>
                      <a:lnTo>
                        <a:pt x="548" y="512"/>
                      </a:lnTo>
                      <a:lnTo>
                        <a:pt x="229" y="459"/>
                      </a:lnTo>
                      <a:lnTo>
                        <a:pt x="115" y="433"/>
                      </a:lnTo>
                      <a:lnTo>
                        <a:pt x="62" y="406"/>
                      </a:lnTo>
                      <a:lnTo>
                        <a:pt x="17" y="371"/>
                      </a:lnTo>
                      <a:lnTo>
                        <a:pt x="9" y="354"/>
                      </a:lnTo>
                      <a:lnTo>
                        <a:pt x="0" y="336"/>
                      </a:lnTo>
                      <a:lnTo>
                        <a:pt x="0" y="301"/>
                      </a:lnTo>
                      <a:lnTo>
                        <a:pt x="17" y="274"/>
                      </a:lnTo>
                      <a:lnTo>
                        <a:pt x="44" y="239"/>
                      </a:lnTo>
                      <a:lnTo>
                        <a:pt x="115" y="186"/>
                      </a:lnTo>
                      <a:lnTo>
                        <a:pt x="185" y="150"/>
                      </a:lnTo>
                      <a:lnTo>
                        <a:pt x="265" y="115"/>
                      </a:lnTo>
                      <a:lnTo>
                        <a:pt x="353" y="80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7" name="Freeform 8">
                  <a:extLst>
                    <a:ext uri="{FF2B5EF4-FFF2-40B4-BE49-F238E27FC236}">
                      <a16:creationId xmlns:a16="http://schemas.microsoft.com/office/drawing/2014/main" id="{404E9B15-260E-4141-8A7C-521290B0E3A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002213" y="3263900"/>
                  <a:ext cx="1217612" cy="190500"/>
                </a:xfrm>
                <a:custGeom>
                  <a:avLst/>
                  <a:gdLst>
                    <a:gd name="T0" fmla="*/ 387622319 w 3384"/>
                    <a:gd name="T1" fmla="*/ 27285627 h 531"/>
                    <a:gd name="T2" fmla="*/ 387622319 w 3384"/>
                    <a:gd name="T3" fmla="*/ 27285627 h 531"/>
                    <a:gd name="T4" fmla="*/ 401475534 w 3384"/>
                    <a:gd name="T5" fmla="*/ 22652280 h 531"/>
                    <a:gd name="T6" fmla="*/ 415198856 w 3384"/>
                    <a:gd name="T7" fmla="*/ 16989299 h 531"/>
                    <a:gd name="T8" fmla="*/ 426592019 w 3384"/>
                    <a:gd name="T9" fmla="*/ 10167893 h 531"/>
                    <a:gd name="T10" fmla="*/ 432288241 w 3384"/>
                    <a:gd name="T11" fmla="*/ 5662980 h 531"/>
                    <a:gd name="T12" fmla="*/ 437984823 w 3384"/>
                    <a:gd name="T13" fmla="*/ 0 h 531"/>
                    <a:gd name="T14" fmla="*/ 437984823 w 3384"/>
                    <a:gd name="T15" fmla="*/ 0 h 531"/>
                    <a:gd name="T16" fmla="*/ 436819744 w 3384"/>
                    <a:gd name="T17" fmla="*/ 5662980 h 531"/>
                    <a:gd name="T18" fmla="*/ 434618759 w 3384"/>
                    <a:gd name="T19" fmla="*/ 11326319 h 531"/>
                    <a:gd name="T20" fmla="*/ 431123162 w 3384"/>
                    <a:gd name="T21" fmla="*/ 15830873 h 531"/>
                    <a:gd name="T22" fmla="*/ 427757098 w 3384"/>
                    <a:gd name="T23" fmla="*/ 20464220 h 531"/>
                    <a:gd name="T24" fmla="*/ 418564919 w 3384"/>
                    <a:gd name="T25" fmla="*/ 27285627 h 531"/>
                    <a:gd name="T26" fmla="*/ 409372740 w 3384"/>
                    <a:gd name="T27" fmla="*/ 32948966 h 531"/>
                    <a:gd name="T28" fmla="*/ 409372740 w 3384"/>
                    <a:gd name="T29" fmla="*/ 32948966 h 531"/>
                    <a:gd name="T30" fmla="*/ 389952837 w 3384"/>
                    <a:gd name="T31" fmla="*/ 42087226 h 531"/>
                    <a:gd name="T32" fmla="*/ 370532933 w 3384"/>
                    <a:gd name="T33" fmla="*/ 47750206 h 531"/>
                    <a:gd name="T34" fmla="*/ 348782511 w 3384"/>
                    <a:gd name="T35" fmla="*/ 53413186 h 531"/>
                    <a:gd name="T36" fmla="*/ 328197528 w 3384"/>
                    <a:gd name="T37" fmla="*/ 56759672 h 531"/>
                    <a:gd name="T38" fmla="*/ 328197528 w 3384"/>
                    <a:gd name="T39" fmla="*/ 56759672 h 531"/>
                    <a:gd name="T40" fmla="*/ 283531605 w 3384"/>
                    <a:gd name="T41" fmla="*/ 62422653 h 531"/>
                    <a:gd name="T42" fmla="*/ 238994855 w 3384"/>
                    <a:gd name="T43" fmla="*/ 65897932 h 531"/>
                    <a:gd name="T44" fmla="*/ 194328932 w 3384"/>
                    <a:gd name="T45" fmla="*/ 68214427 h 531"/>
                    <a:gd name="T46" fmla="*/ 149792542 w 3384"/>
                    <a:gd name="T47" fmla="*/ 67056000 h 531"/>
                    <a:gd name="T48" fmla="*/ 149792542 w 3384"/>
                    <a:gd name="T49" fmla="*/ 67056000 h 531"/>
                    <a:gd name="T50" fmla="*/ 118979475 w 3384"/>
                    <a:gd name="T51" fmla="*/ 65897932 h 531"/>
                    <a:gd name="T52" fmla="*/ 88037234 w 3384"/>
                    <a:gd name="T53" fmla="*/ 64739506 h 531"/>
                    <a:gd name="T54" fmla="*/ 58389245 w 3384"/>
                    <a:gd name="T55" fmla="*/ 61393020 h 531"/>
                    <a:gd name="T56" fmla="*/ 27447004 w 3384"/>
                    <a:gd name="T57" fmla="*/ 56759672 h 531"/>
                    <a:gd name="T58" fmla="*/ 27447004 w 3384"/>
                    <a:gd name="T59" fmla="*/ 56759672 h 531"/>
                    <a:gd name="T60" fmla="*/ 13723322 w 3384"/>
                    <a:gd name="T61" fmla="*/ 52254760 h 531"/>
                    <a:gd name="T62" fmla="*/ 5696582 w 3384"/>
                    <a:gd name="T63" fmla="*/ 49938266 h 531"/>
                    <a:gd name="T64" fmla="*/ 0 w 3384"/>
                    <a:gd name="T65" fmla="*/ 46591780 h 531"/>
                    <a:gd name="T66" fmla="*/ 0 w 3384"/>
                    <a:gd name="T67" fmla="*/ 46591780 h 531"/>
                    <a:gd name="T68" fmla="*/ 26281565 w 3384"/>
                    <a:gd name="T69" fmla="*/ 49938266 h 531"/>
                    <a:gd name="T70" fmla="*/ 53728569 w 3384"/>
                    <a:gd name="T71" fmla="*/ 53413186 h 531"/>
                    <a:gd name="T72" fmla="*/ 81175573 w 3384"/>
                    <a:gd name="T73" fmla="*/ 54571613 h 531"/>
                    <a:gd name="T74" fmla="*/ 107457138 w 3384"/>
                    <a:gd name="T75" fmla="*/ 55601246 h 531"/>
                    <a:gd name="T76" fmla="*/ 107457138 w 3384"/>
                    <a:gd name="T77" fmla="*/ 55601246 h 531"/>
                    <a:gd name="T78" fmla="*/ 152123060 w 3384"/>
                    <a:gd name="T79" fmla="*/ 56759672 h 531"/>
                    <a:gd name="T80" fmla="*/ 196659450 w 3384"/>
                    <a:gd name="T81" fmla="*/ 55601246 h 531"/>
                    <a:gd name="T82" fmla="*/ 241195840 w 3384"/>
                    <a:gd name="T83" fmla="*/ 52254760 h 531"/>
                    <a:gd name="T84" fmla="*/ 285861763 w 3384"/>
                    <a:gd name="T85" fmla="*/ 47750206 h 531"/>
                    <a:gd name="T86" fmla="*/ 285861763 w 3384"/>
                    <a:gd name="T87" fmla="*/ 47750206 h 531"/>
                    <a:gd name="T88" fmla="*/ 312143688 w 3384"/>
                    <a:gd name="T89" fmla="*/ 44274927 h 531"/>
                    <a:gd name="T90" fmla="*/ 337389347 w 3384"/>
                    <a:gd name="T91" fmla="*/ 39770373 h 531"/>
                    <a:gd name="T92" fmla="*/ 362505833 w 3384"/>
                    <a:gd name="T93" fmla="*/ 34107393 h 531"/>
                    <a:gd name="T94" fmla="*/ 387622319 w 3384"/>
                    <a:gd name="T95" fmla="*/ 27285627 h 531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</a:gdLst>
                  <a:ahLst/>
                  <a:cxnLst>
                    <a:cxn ang="T96">
                      <a:pos x="T0" y="T1"/>
                    </a:cxn>
                    <a:cxn ang="T97">
                      <a:pos x="T2" y="T3"/>
                    </a:cxn>
                    <a:cxn ang="T98">
                      <a:pos x="T4" y="T5"/>
                    </a:cxn>
                    <a:cxn ang="T99">
                      <a:pos x="T6" y="T7"/>
                    </a:cxn>
                    <a:cxn ang="T100">
                      <a:pos x="T8" y="T9"/>
                    </a:cxn>
                    <a:cxn ang="T101">
                      <a:pos x="T10" y="T11"/>
                    </a:cxn>
                    <a:cxn ang="T102">
                      <a:pos x="T12" y="T13"/>
                    </a:cxn>
                    <a:cxn ang="T103">
                      <a:pos x="T14" y="T15"/>
                    </a:cxn>
                    <a:cxn ang="T104">
                      <a:pos x="T16" y="T17"/>
                    </a:cxn>
                    <a:cxn ang="T105">
                      <a:pos x="T18" y="T19"/>
                    </a:cxn>
                    <a:cxn ang="T106">
                      <a:pos x="T20" y="T21"/>
                    </a:cxn>
                    <a:cxn ang="T107">
                      <a:pos x="T22" y="T23"/>
                    </a:cxn>
                    <a:cxn ang="T108">
                      <a:pos x="T24" y="T25"/>
                    </a:cxn>
                    <a:cxn ang="T109">
                      <a:pos x="T26" y="T27"/>
                    </a:cxn>
                    <a:cxn ang="T110">
                      <a:pos x="T28" y="T29"/>
                    </a:cxn>
                    <a:cxn ang="T111">
                      <a:pos x="T30" y="T31"/>
                    </a:cxn>
                    <a:cxn ang="T112">
                      <a:pos x="T32" y="T33"/>
                    </a:cxn>
                    <a:cxn ang="T113">
                      <a:pos x="T34" y="T35"/>
                    </a:cxn>
                    <a:cxn ang="T114">
                      <a:pos x="T36" y="T37"/>
                    </a:cxn>
                    <a:cxn ang="T115">
                      <a:pos x="T38" y="T39"/>
                    </a:cxn>
                    <a:cxn ang="T116">
                      <a:pos x="T40" y="T41"/>
                    </a:cxn>
                    <a:cxn ang="T117">
                      <a:pos x="T42" y="T43"/>
                    </a:cxn>
                    <a:cxn ang="T118">
                      <a:pos x="T44" y="T45"/>
                    </a:cxn>
                    <a:cxn ang="T119">
                      <a:pos x="T46" y="T47"/>
                    </a:cxn>
                    <a:cxn ang="T120">
                      <a:pos x="T48" y="T49"/>
                    </a:cxn>
                    <a:cxn ang="T121">
                      <a:pos x="T50" y="T51"/>
                    </a:cxn>
                    <a:cxn ang="T122">
                      <a:pos x="T52" y="T53"/>
                    </a:cxn>
                    <a:cxn ang="T123">
                      <a:pos x="T54" y="T55"/>
                    </a:cxn>
                    <a:cxn ang="T124">
                      <a:pos x="T56" y="T57"/>
                    </a:cxn>
                    <a:cxn ang="T125">
                      <a:pos x="T58" y="T59"/>
                    </a:cxn>
                    <a:cxn ang="T126">
                      <a:pos x="T60" y="T61"/>
                    </a:cxn>
                    <a:cxn ang="T127">
                      <a:pos x="T62" y="T63"/>
                    </a:cxn>
                    <a:cxn ang="T128">
                      <a:pos x="T64" y="T65"/>
                    </a:cxn>
                    <a:cxn ang="T129">
                      <a:pos x="T66" y="T67"/>
                    </a:cxn>
                    <a:cxn ang="T130">
                      <a:pos x="T68" y="T69"/>
                    </a:cxn>
                    <a:cxn ang="T131">
                      <a:pos x="T70" y="T71"/>
                    </a:cxn>
                    <a:cxn ang="T132">
                      <a:pos x="T72" y="T73"/>
                    </a:cxn>
                    <a:cxn ang="T133">
                      <a:pos x="T74" y="T75"/>
                    </a:cxn>
                    <a:cxn ang="T134">
                      <a:pos x="T76" y="T77"/>
                    </a:cxn>
                    <a:cxn ang="T135">
                      <a:pos x="T78" y="T79"/>
                    </a:cxn>
                    <a:cxn ang="T136">
                      <a:pos x="T80" y="T81"/>
                    </a:cxn>
                    <a:cxn ang="T137">
                      <a:pos x="T82" y="T83"/>
                    </a:cxn>
                    <a:cxn ang="T138">
                      <a:pos x="T84" y="T85"/>
                    </a:cxn>
                    <a:cxn ang="T139">
                      <a:pos x="T86" y="T87"/>
                    </a:cxn>
                    <a:cxn ang="T140">
                      <a:pos x="T88" y="T89"/>
                    </a:cxn>
                    <a:cxn ang="T141">
                      <a:pos x="T90" y="T91"/>
                    </a:cxn>
                    <a:cxn ang="T142">
                      <a:pos x="T92" y="T93"/>
                    </a:cxn>
                    <a:cxn ang="T143">
                      <a:pos x="T94" y="T95"/>
                    </a:cxn>
                  </a:cxnLst>
                  <a:rect l="0" t="0" r="r" b="b"/>
                  <a:pathLst>
                    <a:path w="3384" h="531">
                      <a:moveTo>
                        <a:pt x="2994" y="212"/>
                      </a:moveTo>
                      <a:lnTo>
                        <a:pt x="2994" y="212"/>
                      </a:lnTo>
                      <a:lnTo>
                        <a:pt x="3101" y="176"/>
                      </a:lnTo>
                      <a:lnTo>
                        <a:pt x="3207" y="132"/>
                      </a:lnTo>
                      <a:lnTo>
                        <a:pt x="3295" y="79"/>
                      </a:lnTo>
                      <a:lnTo>
                        <a:pt x="3339" y="44"/>
                      </a:lnTo>
                      <a:lnTo>
                        <a:pt x="3383" y="0"/>
                      </a:lnTo>
                      <a:lnTo>
                        <a:pt x="3374" y="44"/>
                      </a:lnTo>
                      <a:lnTo>
                        <a:pt x="3357" y="88"/>
                      </a:lnTo>
                      <a:lnTo>
                        <a:pt x="3330" y="123"/>
                      </a:lnTo>
                      <a:lnTo>
                        <a:pt x="3304" y="159"/>
                      </a:lnTo>
                      <a:lnTo>
                        <a:pt x="3233" y="212"/>
                      </a:lnTo>
                      <a:lnTo>
                        <a:pt x="3162" y="256"/>
                      </a:lnTo>
                      <a:lnTo>
                        <a:pt x="3012" y="327"/>
                      </a:lnTo>
                      <a:lnTo>
                        <a:pt x="2862" y="371"/>
                      </a:lnTo>
                      <a:lnTo>
                        <a:pt x="2694" y="415"/>
                      </a:lnTo>
                      <a:lnTo>
                        <a:pt x="2535" y="441"/>
                      </a:lnTo>
                      <a:lnTo>
                        <a:pt x="2190" y="485"/>
                      </a:lnTo>
                      <a:lnTo>
                        <a:pt x="1846" y="512"/>
                      </a:lnTo>
                      <a:lnTo>
                        <a:pt x="1501" y="530"/>
                      </a:lnTo>
                      <a:lnTo>
                        <a:pt x="1157" y="521"/>
                      </a:lnTo>
                      <a:lnTo>
                        <a:pt x="919" y="512"/>
                      </a:lnTo>
                      <a:lnTo>
                        <a:pt x="680" y="503"/>
                      </a:lnTo>
                      <a:lnTo>
                        <a:pt x="451" y="477"/>
                      </a:lnTo>
                      <a:lnTo>
                        <a:pt x="212" y="441"/>
                      </a:lnTo>
                      <a:lnTo>
                        <a:pt x="106" y="406"/>
                      </a:lnTo>
                      <a:lnTo>
                        <a:pt x="44" y="388"/>
                      </a:lnTo>
                      <a:lnTo>
                        <a:pt x="0" y="362"/>
                      </a:lnTo>
                      <a:lnTo>
                        <a:pt x="203" y="388"/>
                      </a:lnTo>
                      <a:lnTo>
                        <a:pt x="415" y="415"/>
                      </a:lnTo>
                      <a:lnTo>
                        <a:pt x="627" y="424"/>
                      </a:lnTo>
                      <a:lnTo>
                        <a:pt x="830" y="432"/>
                      </a:lnTo>
                      <a:lnTo>
                        <a:pt x="1175" y="441"/>
                      </a:lnTo>
                      <a:lnTo>
                        <a:pt x="1519" y="432"/>
                      </a:lnTo>
                      <a:lnTo>
                        <a:pt x="1863" y="406"/>
                      </a:lnTo>
                      <a:lnTo>
                        <a:pt x="2208" y="371"/>
                      </a:lnTo>
                      <a:lnTo>
                        <a:pt x="2411" y="344"/>
                      </a:lnTo>
                      <a:lnTo>
                        <a:pt x="2606" y="309"/>
                      </a:lnTo>
                      <a:lnTo>
                        <a:pt x="2800" y="265"/>
                      </a:lnTo>
                      <a:lnTo>
                        <a:pt x="2994" y="212"/>
                      </a:lnTo>
                    </a:path>
                  </a:pathLst>
                </a:custGeom>
                <a:solidFill>
                  <a:srgbClr val="0B6FB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8" name="Freeform 9">
                  <a:extLst>
                    <a:ext uri="{FF2B5EF4-FFF2-40B4-BE49-F238E27FC236}">
                      <a16:creationId xmlns:a16="http://schemas.microsoft.com/office/drawing/2014/main" id="{19FA27F9-D53F-43F8-BD11-35EE23414E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686300" y="3584575"/>
                  <a:ext cx="201613" cy="792163"/>
                </a:xfrm>
                <a:custGeom>
                  <a:avLst/>
                  <a:gdLst>
                    <a:gd name="T0" fmla="*/ 35770048 w 558"/>
                    <a:gd name="T1" fmla="*/ 174153019 h 2199"/>
                    <a:gd name="T2" fmla="*/ 35770048 w 558"/>
                    <a:gd name="T3" fmla="*/ 174153019 h 2199"/>
                    <a:gd name="T4" fmla="*/ 36945040 w 558"/>
                    <a:gd name="T5" fmla="*/ 0 h 2199"/>
                    <a:gd name="T6" fmla="*/ 36945040 w 558"/>
                    <a:gd name="T7" fmla="*/ 0 h 2199"/>
                    <a:gd name="T8" fmla="*/ 72715089 w 558"/>
                    <a:gd name="T9" fmla="*/ 0 h 2199"/>
                    <a:gd name="T10" fmla="*/ 72715089 w 558"/>
                    <a:gd name="T11" fmla="*/ 0 h 2199"/>
                    <a:gd name="T12" fmla="*/ 72715089 w 558"/>
                    <a:gd name="T13" fmla="*/ 194786722 h 2199"/>
                    <a:gd name="T14" fmla="*/ 72715089 w 558"/>
                    <a:gd name="T15" fmla="*/ 194786722 h 2199"/>
                    <a:gd name="T16" fmla="*/ 72715089 w 558"/>
                    <a:gd name="T17" fmla="*/ 208412718 h 2199"/>
                    <a:gd name="T18" fmla="*/ 71540097 w 558"/>
                    <a:gd name="T19" fmla="*/ 222168400 h 2199"/>
                    <a:gd name="T20" fmla="*/ 68015121 w 558"/>
                    <a:gd name="T21" fmla="*/ 235924081 h 2199"/>
                    <a:gd name="T22" fmla="*/ 65795933 w 558"/>
                    <a:gd name="T23" fmla="*/ 242802102 h 2199"/>
                    <a:gd name="T24" fmla="*/ 63445949 w 558"/>
                    <a:gd name="T25" fmla="*/ 248511872 h 2199"/>
                    <a:gd name="T26" fmla="*/ 63445949 w 558"/>
                    <a:gd name="T27" fmla="*/ 248511872 h 2199"/>
                    <a:gd name="T28" fmla="*/ 58876777 w 558"/>
                    <a:gd name="T29" fmla="*/ 255389893 h 2199"/>
                    <a:gd name="T30" fmla="*/ 54177171 w 558"/>
                    <a:gd name="T31" fmla="*/ 261229708 h 2199"/>
                    <a:gd name="T32" fmla="*/ 49607999 w 558"/>
                    <a:gd name="T33" fmla="*/ 265771587 h 2199"/>
                    <a:gd name="T34" fmla="*/ 43863835 w 558"/>
                    <a:gd name="T35" fmla="*/ 270313466 h 2199"/>
                    <a:gd name="T36" fmla="*/ 31200876 w 558"/>
                    <a:gd name="T37" fmla="*/ 279527269 h 2199"/>
                    <a:gd name="T38" fmla="*/ 17362926 w 558"/>
                    <a:gd name="T39" fmla="*/ 285237399 h 2199"/>
                    <a:gd name="T40" fmla="*/ 17362926 w 558"/>
                    <a:gd name="T41" fmla="*/ 285237399 h 2199"/>
                    <a:gd name="T42" fmla="*/ 0 w 558"/>
                    <a:gd name="T43" fmla="*/ 265771587 h 2199"/>
                    <a:gd name="T44" fmla="*/ 0 w 558"/>
                    <a:gd name="T45" fmla="*/ 265771587 h 2199"/>
                    <a:gd name="T46" fmla="*/ 0 w 558"/>
                    <a:gd name="T47" fmla="*/ 265771587 h 2199"/>
                    <a:gd name="T48" fmla="*/ 11488328 w 558"/>
                    <a:gd name="T49" fmla="*/ 258893566 h 2199"/>
                    <a:gd name="T50" fmla="*/ 20757106 w 558"/>
                    <a:gd name="T51" fmla="*/ 249680123 h 2199"/>
                    <a:gd name="T52" fmla="*/ 25326278 w 558"/>
                    <a:gd name="T53" fmla="*/ 245137884 h 2199"/>
                    <a:gd name="T54" fmla="*/ 28850893 w 558"/>
                    <a:gd name="T55" fmla="*/ 239428115 h 2199"/>
                    <a:gd name="T56" fmla="*/ 32245073 w 558"/>
                    <a:gd name="T57" fmla="*/ 233717985 h 2199"/>
                    <a:gd name="T58" fmla="*/ 33420065 w 558"/>
                    <a:gd name="T59" fmla="*/ 226840324 h 2199"/>
                    <a:gd name="T60" fmla="*/ 33420065 w 558"/>
                    <a:gd name="T61" fmla="*/ 226840324 h 2199"/>
                    <a:gd name="T62" fmla="*/ 35770048 w 558"/>
                    <a:gd name="T63" fmla="*/ 214252533 h 2199"/>
                    <a:gd name="T64" fmla="*/ 35770048 w 558"/>
                    <a:gd name="T65" fmla="*/ 200496491 h 2199"/>
                    <a:gd name="T66" fmla="*/ 35770048 w 558"/>
                    <a:gd name="T67" fmla="*/ 174153019 h 2199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</a:gdLst>
                  <a:ahLst/>
                  <a:cxnLst>
                    <a:cxn ang="T68">
                      <a:pos x="T0" y="T1"/>
                    </a:cxn>
                    <a:cxn ang="T69">
                      <a:pos x="T2" y="T3"/>
                    </a:cxn>
                    <a:cxn ang="T70">
                      <a:pos x="T4" y="T5"/>
                    </a:cxn>
                    <a:cxn ang="T71">
                      <a:pos x="T6" y="T7"/>
                    </a:cxn>
                    <a:cxn ang="T72">
                      <a:pos x="T8" y="T9"/>
                    </a:cxn>
                    <a:cxn ang="T73">
                      <a:pos x="T10" y="T11"/>
                    </a:cxn>
                    <a:cxn ang="T74">
                      <a:pos x="T12" y="T13"/>
                    </a:cxn>
                    <a:cxn ang="T75">
                      <a:pos x="T14" y="T15"/>
                    </a:cxn>
                    <a:cxn ang="T76">
                      <a:pos x="T16" y="T17"/>
                    </a:cxn>
                    <a:cxn ang="T77">
                      <a:pos x="T18" y="T19"/>
                    </a:cxn>
                    <a:cxn ang="T78">
                      <a:pos x="T20" y="T21"/>
                    </a:cxn>
                    <a:cxn ang="T79">
                      <a:pos x="T22" y="T23"/>
                    </a:cxn>
                    <a:cxn ang="T80">
                      <a:pos x="T24" y="T25"/>
                    </a:cxn>
                    <a:cxn ang="T81">
                      <a:pos x="T26" y="T27"/>
                    </a:cxn>
                    <a:cxn ang="T82">
                      <a:pos x="T28" y="T29"/>
                    </a:cxn>
                    <a:cxn ang="T83">
                      <a:pos x="T30" y="T31"/>
                    </a:cxn>
                    <a:cxn ang="T84">
                      <a:pos x="T32" y="T33"/>
                    </a:cxn>
                    <a:cxn ang="T85">
                      <a:pos x="T34" y="T35"/>
                    </a:cxn>
                    <a:cxn ang="T86">
                      <a:pos x="T36" y="T37"/>
                    </a:cxn>
                    <a:cxn ang="T87">
                      <a:pos x="T38" y="T39"/>
                    </a:cxn>
                    <a:cxn ang="T88">
                      <a:pos x="T40" y="T41"/>
                    </a:cxn>
                    <a:cxn ang="T89">
                      <a:pos x="T42" y="T43"/>
                    </a:cxn>
                    <a:cxn ang="T90">
                      <a:pos x="T44" y="T45"/>
                    </a:cxn>
                    <a:cxn ang="T91">
                      <a:pos x="T46" y="T47"/>
                    </a:cxn>
                    <a:cxn ang="T92">
                      <a:pos x="T48" y="T49"/>
                    </a:cxn>
                    <a:cxn ang="T93">
                      <a:pos x="T50" y="T51"/>
                    </a:cxn>
                    <a:cxn ang="T94">
                      <a:pos x="T52" y="T53"/>
                    </a:cxn>
                    <a:cxn ang="T95">
                      <a:pos x="T54" y="T55"/>
                    </a:cxn>
                    <a:cxn ang="T96">
                      <a:pos x="T56" y="T57"/>
                    </a:cxn>
                    <a:cxn ang="T97">
                      <a:pos x="T58" y="T59"/>
                    </a:cxn>
                    <a:cxn ang="T98">
                      <a:pos x="T60" y="T61"/>
                    </a:cxn>
                    <a:cxn ang="T99">
                      <a:pos x="T62" y="T63"/>
                    </a:cxn>
                    <a:cxn ang="T100">
                      <a:pos x="T64" y="T65"/>
                    </a:cxn>
                    <a:cxn ang="T101">
                      <a:pos x="T66" y="T67"/>
                    </a:cxn>
                  </a:cxnLst>
                  <a:rect l="0" t="0" r="r" b="b"/>
                  <a:pathLst>
                    <a:path w="558" h="2199">
                      <a:moveTo>
                        <a:pt x="274" y="1342"/>
                      </a:moveTo>
                      <a:lnTo>
                        <a:pt x="274" y="1342"/>
                      </a:lnTo>
                      <a:lnTo>
                        <a:pt x="283" y="0"/>
                      </a:lnTo>
                      <a:lnTo>
                        <a:pt x="557" y="0"/>
                      </a:lnTo>
                      <a:lnTo>
                        <a:pt x="557" y="1501"/>
                      </a:lnTo>
                      <a:lnTo>
                        <a:pt x="557" y="1606"/>
                      </a:lnTo>
                      <a:lnTo>
                        <a:pt x="548" y="1712"/>
                      </a:lnTo>
                      <a:lnTo>
                        <a:pt x="521" y="1818"/>
                      </a:lnTo>
                      <a:lnTo>
                        <a:pt x="504" y="1871"/>
                      </a:lnTo>
                      <a:lnTo>
                        <a:pt x="486" y="1915"/>
                      </a:lnTo>
                      <a:lnTo>
                        <a:pt x="451" y="1968"/>
                      </a:lnTo>
                      <a:lnTo>
                        <a:pt x="415" y="2013"/>
                      </a:lnTo>
                      <a:lnTo>
                        <a:pt x="380" y="2048"/>
                      </a:lnTo>
                      <a:lnTo>
                        <a:pt x="336" y="2083"/>
                      </a:lnTo>
                      <a:lnTo>
                        <a:pt x="239" y="2154"/>
                      </a:lnTo>
                      <a:lnTo>
                        <a:pt x="133" y="2198"/>
                      </a:lnTo>
                      <a:lnTo>
                        <a:pt x="0" y="2048"/>
                      </a:lnTo>
                      <a:lnTo>
                        <a:pt x="88" y="1995"/>
                      </a:lnTo>
                      <a:lnTo>
                        <a:pt x="159" y="1924"/>
                      </a:lnTo>
                      <a:lnTo>
                        <a:pt x="194" y="1889"/>
                      </a:lnTo>
                      <a:lnTo>
                        <a:pt x="221" y="1845"/>
                      </a:lnTo>
                      <a:lnTo>
                        <a:pt x="247" y="1801"/>
                      </a:lnTo>
                      <a:lnTo>
                        <a:pt x="256" y="1748"/>
                      </a:lnTo>
                      <a:lnTo>
                        <a:pt x="274" y="1651"/>
                      </a:lnTo>
                      <a:lnTo>
                        <a:pt x="274" y="1545"/>
                      </a:lnTo>
                      <a:lnTo>
                        <a:pt x="274" y="1342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29" name="Freeform 10">
                  <a:extLst>
                    <a:ext uri="{FF2B5EF4-FFF2-40B4-BE49-F238E27FC236}">
                      <a16:creationId xmlns:a16="http://schemas.microsoft.com/office/drawing/2014/main" id="{D291F64C-BAF9-4605-96C6-E29AFFA014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4956175" y="3740150"/>
                  <a:ext cx="363538" cy="481013"/>
                </a:xfrm>
                <a:custGeom>
                  <a:avLst/>
                  <a:gdLst>
                    <a:gd name="T0" fmla="*/ 8048277 w 1009"/>
                    <a:gd name="T1" fmla="*/ 13781708 h 1334"/>
                    <a:gd name="T2" fmla="*/ 45953869 w 1009"/>
                    <a:gd name="T3" fmla="*/ 2340161 h 1334"/>
                    <a:gd name="T4" fmla="*/ 74642386 w 1009"/>
                    <a:gd name="T5" fmla="*/ 0 h 1334"/>
                    <a:gd name="T6" fmla="*/ 84897472 w 1009"/>
                    <a:gd name="T7" fmla="*/ 1170080 h 1334"/>
                    <a:gd name="T8" fmla="*/ 104369274 w 1009"/>
                    <a:gd name="T9" fmla="*/ 5720593 h 1334"/>
                    <a:gd name="T10" fmla="*/ 116961236 w 1009"/>
                    <a:gd name="T11" fmla="*/ 13781708 h 1334"/>
                    <a:gd name="T12" fmla="*/ 120466189 w 1009"/>
                    <a:gd name="T13" fmla="*/ 18332581 h 1334"/>
                    <a:gd name="T14" fmla="*/ 128514466 w 1009"/>
                    <a:gd name="T15" fmla="*/ 33284369 h 1334"/>
                    <a:gd name="T16" fmla="*/ 130851342 w 1009"/>
                    <a:gd name="T17" fmla="*/ 50576678 h 1334"/>
                    <a:gd name="T18" fmla="*/ 130851342 w 1009"/>
                    <a:gd name="T19" fmla="*/ 169932806 h 1334"/>
                    <a:gd name="T20" fmla="*/ 104369274 w 1009"/>
                    <a:gd name="T21" fmla="*/ 169932806 h 1334"/>
                    <a:gd name="T22" fmla="*/ 100994387 w 1009"/>
                    <a:gd name="T23" fmla="*/ 151600586 h 1334"/>
                    <a:gd name="T24" fmla="*/ 94114187 w 1009"/>
                    <a:gd name="T25" fmla="*/ 157321179 h 1334"/>
                    <a:gd name="T26" fmla="*/ 76849195 w 1009"/>
                    <a:gd name="T27" fmla="*/ 167592646 h 1334"/>
                    <a:gd name="T28" fmla="*/ 67632480 w 1009"/>
                    <a:gd name="T29" fmla="*/ 171103247 h 1334"/>
                    <a:gd name="T30" fmla="*/ 45953869 w 1009"/>
                    <a:gd name="T31" fmla="*/ 173313239 h 1334"/>
                    <a:gd name="T32" fmla="*/ 24145192 w 1009"/>
                    <a:gd name="T33" fmla="*/ 168762726 h 1334"/>
                    <a:gd name="T34" fmla="*/ 16096915 w 1009"/>
                    <a:gd name="T35" fmla="*/ 164212213 h 1334"/>
                    <a:gd name="T36" fmla="*/ 4543324 w 1009"/>
                    <a:gd name="T37" fmla="*/ 151600586 h 1334"/>
                    <a:gd name="T38" fmla="*/ 1168438 w 1009"/>
                    <a:gd name="T39" fmla="*/ 142369391 h 1334"/>
                    <a:gd name="T40" fmla="*/ 0 w 1009"/>
                    <a:gd name="T41" fmla="*/ 124036810 h 1334"/>
                    <a:gd name="T42" fmla="*/ 2336515 w 1009"/>
                    <a:gd name="T43" fmla="*/ 111425183 h 1334"/>
                    <a:gd name="T44" fmla="*/ 6880200 w 1009"/>
                    <a:gd name="T45" fmla="*/ 98683387 h 1334"/>
                    <a:gd name="T46" fmla="*/ 11423524 w 1009"/>
                    <a:gd name="T47" fmla="*/ 94132874 h 1334"/>
                    <a:gd name="T48" fmla="*/ 19471801 w 1009"/>
                    <a:gd name="T49" fmla="*/ 86071759 h 1334"/>
                    <a:gd name="T50" fmla="*/ 41280479 w 1009"/>
                    <a:gd name="T51" fmla="*/ 75800293 h 1334"/>
                    <a:gd name="T52" fmla="*/ 52833709 w 1009"/>
                    <a:gd name="T53" fmla="*/ 72289691 h 1334"/>
                    <a:gd name="T54" fmla="*/ 74642386 w 1009"/>
                    <a:gd name="T55" fmla="*/ 70079339 h 1334"/>
                    <a:gd name="T56" fmla="*/ 96320996 w 1009"/>
                    <a:gd name="T57" fmla="*/ 70079339 h 1334"/>
                    <a:gd name="T58" fmla="*/ 95282625 w 1009"/>
                    <a:gd name="T59" fmla="*/ 44856085 h 1334"/>
                    <a:gd name="T60" fmla="*/ 91777672 w 1009"/>
                    <a:gd name="T61" fmla="*/ 36794970 h 1334"/>
                    <a:gd name="T62" fmla="*/ 87233988 w 1009"/>
                    <a:gd name="T63" fmla="*/ 32114288 h 1334"/>
                    <a:gd name="T64" fmla="*/ 75680757 w 1009"/>
                    <a:gd name="T65" fmla="*/ 26393695 h 1334"/>
                    <a:gd name="T66" fmla="*/ 68800918 w 1009"/>
                    <a:gd name="T67" fmla="*/ 25223254 h 1334"/>
                    <a:gd name="T68" fmla="*/ 40112041 w 1009"/>
                    <a:gd name="T69" fmla="*/ 27563776 h 1334"/>
                    <a:gd name="T70" fmla="*/ 13760039 w 1009"/>
                    <a:gd name="T71" fmla="*/ 34454810 h 1334"/>
                    <a:gd name="T72" fmla="*/ 8048277 w 1009"/>
                    <a:gd name="T73" fmla="*/ 13781708 h 1334"/>
                    <a:gd name="T74" fmla="*/ 52833709 w 1009"/>
                    <a:gd name="T75" fmla="*/ 95302954 h 1334"/>
                    <a:gd name="T76" fmla="*/ 41280479 w 1009"/>
                    <a:gd name="T77" fmla="*/ 102193628 h 1334"/>
                    <a:gd name="T78" fmla="*/ 35568716 w 1009"/>
                    <a:gd name="T79" fmla="*/ 112465094 h 1334"/>
                    <a:gd name="T80" fmla="*/ 34400279 w 1009"/>
                    <a:gd name="T81" fmla="*/ 119356128 h 1334"/>
                    <a:gd name="T82" fmla="*/ 35568716 w 1009"/>
                    <a:gd name="T83" fmla="*/ 133137836 h 1334"/>
                    <a:gd name="T84" fmla="*/ 39073670 w 1009"/>
                    <a:gd name="T85" fmla="*/ 138988598 h 1334"/>
                    <a:gd name="T86" fmla="*/ 50497194 w 1009"/>
                    <a:gd name="T87" fmla="*/ 146919904 h 1334"/>
                    <a:gd name="T88" fmla="*/ 64257233 w 1009"/>
                    <a:gd name="T89" fmla="*/ 146919904 h 1334"/>
                    <a:gd name="T90" fmla="*/ 73473948 w 1009"/>
                    <a:gd name="T91" fmla="*/ 145749824 h 1334"/>
                    <a:gd name="T92" fmla="*/ 89440797 w 1009"/>
                    <a:gd name="T93" fmla="*/ 136648437 h 1334"/>
                    <a:gd name="T94" fmla="*/ 96320996 w 1009"/>
                    <a:gd name="T95" fmla="*/ 130927844 h 1334"/>
                    <a:gd name="T96" fmla="*/ 96320996 w 1009"/>
                    <a:gd name="T97" fmla="*/ 91922522 h 1334"/>
                    <a:gd name="T98" fmla="*/ 63089156 w 1009"/>
                    <a:gd name="T99" fmla="*/ 92962433 h 1334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  <a:gd name="T147" fmla="*/ 0 60000 65536"/>
                    <a:gd name="T148" fmla="*/ 0 60000 65536"/>
                    <a:gd name="T149" fmla="*/ 0 60000 65536"/>
                  </a:gdLst>
                  <a:ahLst/>
                  <a:cxnLst>
                    <a:cxn ang="T100">
                      <a:pos x="T0" y="T1"/>
                    </a:cxn>
                    <a:cxn ang="T101">
                      <a:pos x="T2" y="T3"/>
                    </a:cxn>
                    <a:cxn ang="T102">
                      <a:pos x="T4" y="T5"/>
                    </a:cxn>
                    <a:cxn ang="T103">
                      <a:pos x="T6" y="T7"/>
                    </a:cxn>
                    <a:cxn ang="T104">
                      <a:pos x="T8" y="T9"/>
                    </a:cxn>
                    <a:cxn ang="T105">
                      <a:pos x="T10" y="T11"/>
                    </a:cxn>
                    <a:cxn ang="T106">
                      <a:pos x="T12" y="T13"/>
                    </a:cxn>
                    <a:cxn ang="T107">
                      <a:pos x="T14" y="T15"/>
                    </a:cxn>
                    <a:cxn ang="T108">
                      <a:pos x="T16" y="T17"/>
                    </a:cxn>
                    <a:cxn ang="T109">
                      <a:pos x="T18" y="T19"/>
                    </a:cxn>
                    <a:cxn ang="T110">
                      <a:pos x="T20" y="T21"/>
                    </a:cxn>
                    <a:cxn ang="T111">
                      <a:pos x="T22" y="T23"/>
                    </a:cxn>
                    <a:cxn ang="T112">
                      <a:pos x="T24" y="T25"/>
                    </a:cxn>
                    <a:cxn ang="T113">
                      <a:pos x="T26" y="T27"/>
                    </a:cxn>
                    <a:cxn ang="T114">
                      <a:pos x="T28" y="T29"/>
                    </a:cxn>
                    <a:cxn ang="T115">
                      <a:pos x="T30" y="T31"/>
                    </a:cxn>
                    <a:cxn ang="T116">
                      <a:pos x="T32" y="T33"/>
                    </a:cxn>
                    <a:cxn ang="T117">
                      <a:pos x="T34" y="T35"/>
                    </a:cxn>
                    <a:cxn ang="T118">
                      <a:pos x="T36" y="T37"/>
                    </a:cxn>
                    <a:cxn ang="T119">
                      <a:pos x="T38" y="T39"/>
                    </a:cxn>
                    <a:cxn ang="T120">
                      <a:pos x="T40" y="T41"/>
                    </a:cxn>
                    <a:cxn ang="T121">
                      <a:pos x="T42" y="T43"/>
                    </a:cxn>
                    <a:cxn ang="T122">
                      <a:pos x="T44" y="T45"/>
                    </a:cxn>
                    <a:cxn ang="T123">
                      <a:pos x="T46" y="T47"/>
                    </a:cxn>
                    <a:cxn ang="T124">
                      <a:pos x="T48" y="T49"/>
                    </a:cxn>
                    <a:cxn ang="T125">
                      <a:pos x="T50" y="T51"/>
                    </a:cxn>
                    <a:cxn ang="T126">
                      <a:pos x="T52" y="T53"/>
                    </a:cxn>
                    <a:cxn ang="T127">
                      <a:pos x="T54" y="T55"/>
                    </a:cxn>
                    <a:cxn ang="T128">
                      <a:pos x="T56" y="T57"/>
                    </a:cxn>
                    <a:cxn ang="T129">
                      <a:pos x="T58" y="T59"/>
                    </a:cxn>
                    <a:cxn ang="T130">
                      <a:pos x="T60" y="T61"/>
                    </a:cxn>
                    <a:cxn ang="T131">
                      <a:pos x="T62" y="T63"/>
                    </a:cxn>
                    <a:cxn ang="T132">
                      <a:pos x="T64" y="T65"/>
                    </a:cxn>
                    <a:cxn ang="T133">
                      <a:pos x="T66" y="T67"/>
                    </a:cxn>
                    <a:cxn ang="T134">
                      <a:pos x="T68" y="T69"/>
                    </a:cxn>
                    <a:cxn ang="T135">
                      <a:pos x="T70" y="T71"/>
                    </a:cxn>
                    <a:cxn ang="T136">
                      <a:pos x="T72" y="T73"/>
                    </a:cxn>
                    <a:cxn ang="T137">
                      <a:pos x="T74" y="T75"/>
                    </a:cxn>
                    <a:cxn ang="T138">
                      <a:pos x="T76" y="T77"/>
                    </a:cxn>
                    <a:cxn ang="T139">
                      <a:pos x="T78" y="T79"/>
                    </a:cxn>
                    <a:cxn ang="T140">
                      <a:pos x="T80" y="T81"/>
                    </a:cxn>
                    <a:cxn ang="T141">
                      <a:pos x="T82" y="T83"/>
                    </a:cxn>
                    <a:cxn ang="T142">
                      <a:pos x="T84" y="T85"/>
                    </a:cxn>
                    <a:cxn ang="T143">
                      <a:pos x="T86" y="T87"/>
                    </a:cxn>
                    <a:cxn ang="T144">
                      <a:pos x="T88" y="T89"/>
                    </a:cxn>
                    <a:cxn ang="T145">
                      <a:pos x="T90" y="T91"/>
                    </a:cxn>
                    <a:cxn ang="T146">
                      <a:pos x="T92" y="T93"/>
                    </a:cxn>
                    <a:cxn ang="T147">
                      <a:pos x="T94" y="T95"/>
                    </a:cxn>
                    <a:cxn ang="T148">
                      <a:pos x="T96" y="T97"/>
                    </a:cxn>
                    <a:cxn ang="T149">
                      <a:pos x="T98" y="T99"/>
                    </a:cxn>
                  </a:cxnLst>
                  <a:rect l="0" t="0" r="r" b="b"/>
                  <a:pathLst>
                    <a:path w="1009" h="1334">
                      <a:moveTo>
                        <a:pt x="62" y="106"/>
                      </a:moveTo>
                      <a:lnTo>
                        <a:pt x="62" y="106"/>
                      </a:lnTo>
                      <a:lnTo>
                        <a:pt x="203" y="53"/>
                      </a:lnTo>
                      <a:lnTo>
                        <a:pt x="354" y="18"/>
                      </a:lnTo>
                      <a:lnTo>
                        <a:pt x="504" y="0"/>
                      </a:lnTo>
                      <a:lnTo>
                        <a:pt x="575" y="0"/>
                      </a:lnTo>
                      <a:lnTo>
                        <a:pt x="654" y="9"/>
                      </a:lnTo>
                      <a:lnTo>
                        <a:pt x="734" y="18"/>
                      </a:lnTo>
                      <a:lnTo>
                        <a:pt x="804" y="44"/>
                      </a:lnTo>
                      <a:lnTo>
                        <a:pt x="875" y="88"/>
                      </a:lnTo>
                      <a:lnTo>
                        <a:pt x="901" y="106"/>
                      </a:lnTo>
                      <a:lnTo>
                        <a:pt x="928" y="141"/>
                      </a:lnTo>
                      <a:lnTo>
                        <a:pt x="963" y="194"/>
                      </a:lnTo>
                      <a:lnTo>
                        <a:pt x="990" y="256"/>
                      </a:lnTo>
                      <a:lnTo>
                        <a:pt x="1008" y="327"/>
                      </a:lnTo>
                      <a:lnTo>
                        <a:pt x="1008" y="389"/>
                      </a:lnTo>
                      <a:lnTo>
                        <a:pt x="1008" y="1307"/>
                      </a:lnTo>
                      <a:lnTo>
                        <a:pt x="804" y="1307"/>
                      </a:lnTo>
                      <a:lnTo>
                        <a:pt x="778" y="1166"/>
                      </a:lnTo>
                      <a:lnTo>
                        <a:pt x="725" y="1210"/>
                      </a:lnTo>
                      <a:lnTo>
                        <a:pt x="663" y="1254"/>
                      </a:lnTo>
                      <a:lnTo>
                        <a:pt x="592" y="1289"/>
                      </a:lnTo>
                      <a:lnTo>
                        <a:pt x="521" y="1316"/>
                      </a:lnTo>
                      <a:lnTo>
                        <a:pt x="442" y="1325"/>
                      </a:lnTo>
                      <a:lnTo>
                        <a:pt x="354" y="1333"/>
                      </a:lnTo>
                      <a:lnTo>
                        <a:pt x="265" y="1316"/>
                      </a:lnTo>
                      <a:lnTo>
                        <a:pt x="186" y="1298"/>
                      </a:lnTo>
                      <a:lnTo>
                        <a:pt x="124" y="1263"/>
                      </a:lnTo>
                      <a:lnTo>
                        <a:pt x="80" y="1219"/>
                      </a:lnTo>
                      <a:lnTo>
                        <a:pt x="35" y="1166"/>
                      </a:lnTo>
                      <a:lnTo>
                        <a:pt x="9" y="1095"/>
                      </a:lnTo>
                      <a:lnTo>
                        <a:pt x="0" y="998"/>
                      </a:lnTo>
                      <a:lnTo>
                        <a:pt x="0" y="954"/>
                      </a:lnTo>
                      <a:lnTo>
                        <a:pt x="0" y="901"/>
                      </a:lnTo>
                      <a:lnTo>
                        <a:pt x="18" y="857"/>
                      </a:lnTo>
                      <a:lnTo>
                        <a:pt x="35" y="804"/>
                      </a:lnTo>
                      <a:lnTo>
                        <a:pt x="53" y="759"/>
                      </a:lnTo>
                      <a:lnTo>
                        <a:pt x="88" y="724"/>
                      </a:lnTo>
                      <a:lnTo>
                        <a:pt x="115" y="689"/>
                      </a:lnTo>
                      <a:lnTo>
                        <a:pt x="150" y="662"/>
                      </a:lnTo>
                      <a:lnTo>
                        <a:pt x="230" y="609"/>
                      </a:lnTo>
                      <a:lnTo>
                        <a:pt x="318" y="583"/>
                      </a:lnTo>
                      <a:lnTo>
                        <a:pt x="407" y="556"/>
                      </a:lnTo>
                      <a:lnTo>
                        <a:pt x="495" y="548"/>
                      </a:lnTo>
                      <a:lnTo>
                        <a:pt x="575" y="539"/>
                      </a:lnTo>
                      <a:lnTo>
                        <a:pt x="742" y="539"/>
                      </a:lnTo>
                      <a:lnTo>
                        <a:pt x="742" y="406"/>
                      </a:lnTo>
                      <a:lnTo>
                        <a:pt x="734" y="345"/>
                      </a:lnTo>
                      <a:lnTo>
                        <a:pt x="725" y="309"/>
                      </a:lnTo>
                      <a:lnTo>
                        <a:pt x="707" y="283"/>
                      </a:lnTo>
                      <a:lnTo>
                        <a:pt x="672" y="247"/>
                      </a:lnTo>
                      <a:lnTo>
                        <a:pt x="628" y="221"/>
                      </a:lnTo>
                      <a:lnTo>
                        <a:pt x="583" y="203"/>
                      </a:lnTo>
                      <a:lnTo>
                        <a:pt x="530" y="194"/>
                      </a:lnTo>
                      <a:lnTo>
                        <a:pt x="424" y="194"/>
                      </a:lnTo>
                      <a:lnTo>
                        <a:pt x="309" y="212"/>
                      </a:lnTo>
                      <a:lnTo>
                        <a:pt x="203" y="239"/>
                      </a:lnTo>
                      <a:lnTo>
                        <a:pt x="106" y="265"/>
                      </a:lnTo>
                      <a:lnTo>
                        <a:pt x="62" y="106"/>
                      </a:lnTo>
                      <a:close/>
                      <a:moveTo>
                        <a:pt x="407" y="733"/>
                      </a:moveTo>
                      <a:lnTo>
                        <a:pt x="407" y="733"/>
                      </a:lnTo>
                      <a:lnTo>
                        <a:pt x="362" y="759"/>
                      </a:lnTo>
                      <a:lnTo>
                        <a:pt x="318" y="786"/>
                      </a:lnTo>
                      <a:lnTo>
                        <a:pt x="292" y="821"/>
                      </a:lnTo>
                      <a:lnTo>
                        <a:pt x="274" y="865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1" y="1069"/>
                      </a:lnTo>
                      <a:lnTo>
                        <a:pt x="345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6" y="1121"/>
                      </a:lnTo>
                      <a:lnTo>
                        <a:pt x="628" y="1086"/>
                      </a:lnTo>
                      <a:lnTo>
                        <a:pt x="689" y="1051"/>
                      </a:lnTo>
                      <a:lnTo>
                        <a:pt x="742" y="1007"/>
                      </a:lnTo>
                      <a:lnTo>
                        <a:pt x="742" y="707"/>
                      </a:lnTo>
                      <a:lnTo>
                        <a:pt x="575" y="707"/>
                      </a:lnTo>
                      <a:lnTo>
                        <a:pt x="486" y="715"/>
                      </a:lnTo>
                      <a:lnTo>
                        <a:pt x="407" y="733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0" name="Freeform 11">
                  <a:extLst>
                    <a:ext uri="{FF2B5EF4-FFF2-40B4-BE49-F238E27FC236}">
                      <a16:creationId xmlns:a16="http://schemas.microsoft.com/office/drawing/2014/main" id="{E50C3B80-DC8A-4375-93F7-BBA2445BE1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818188" y="3740150"/>
                  <a:ext cx="363537" cy="481013"/>
                </a:xfrm>
                <a:custGeom>
                  <a:avLst/>
                  <a:gdLst>
                    <a:gd name="T0" fmla="*/ 9234850 w 1008"/>
                    <a:gd name="T1" fmla="*/ 13781708 h 1334"/>
                    <a:gd name="T2" fmla="*/ 45914579 w 1008"/>
                    <a:gd name="T3" fmla="*/ 2340161 h 1334"/>
                    <a:gd name="T4" fmla="*/ 75830644 w 1008"/>
                    <a:gd name="T5" fmla="*/ 0 h 1334"/>
                    <a:gd name="T6" fmla="*/ 86236170 w 1008"/>
                    <a:gd name="T7" fmla="*/ 1170080 h 1334"/>
                    <a:gd name="T8" fmla="*/ 104576034 w 1008"/>
                    <a:gd name="T9" fmla="*/ 5720593 h 1334"/>
                    <a:gd name="T10" fmla="*/ 120704743 w 1008"/>
                    <a:gd name="T11" fmla="*/ 17292309 h 1334"/>
                    <a:gd name="T12" fmla="*/ 126427926 w 1008"/>
                    <a:gd name="T13" fmla="*/ 25223254 h 1334"/>
                    <a:gd name="T14" fmla="*/ 130980073 w 1008"/>
                    <a:gd name="T15" fmla="*/ 43686005 h 1334"/>
                    <a:gd name="T16" fmla="*/ 130980073 w 1008"/>
                    <a:gd name="T17" fmla="*/ 52787030 h 1334"/>
                    <a:gd name="T18" fmla="*/ 130980073 w 1008"/>
                    <a:gd name="T19" fmla="*/ 169932806 h 1334"/>
                    <a:gd name="T20" fmla="*/ 104576034 w 1008"/>
                    <a:gd name="T21" fmla="*/ 169932806 h 1334"/>
                    <a:gd name="T22" fmla="*/ 102234683 w 1008"/>
                    <a:gd name="T23" fmla="*/ 151600586 h 1334"/>
                    <a:gd name="T24" fmla="*/ 81553828 w 1008"/>
                    <a:gd name="T25" fmla="*/ 165382294 h 1334"/>
                    <a:gd name="T26" fmla="*/ 57490780 w 1008"/>
                    <a:gd name="T27" fmla="*/ 172273328 h 1334"/>
                    <a:gd name="T28" fmla="*/ 45914579 w 1008"/>
                    <a:gd name="T29" fmla="*/ 173313239 h 1334"/>
                    <a:gd name="T30" fmla="*/ 28745390 w 1008"/>
                    <a:gd name="T31" fmla="*/ 169932806 h 1334"/>
                    <a:gd name="T32" fmla="*/ 17169189 w 1008"/>
                    <a:gd name="T33" fmla="*/ 164212213 h 1334"/>
                    <a:gd name="T34" fmla="*/ 12616681 w 1008"/>
                    <a:gd name="T35" fmla="*/ 160701612 h 1334"/>
                    <a:gd name="T36" fmla="*/ 5723183 w 1008"/>
                    <a:gd name="T37" fmla="*/ 150430145 h 1334"/>
                    <a:gd name="T38" fmla="*/ 1170676 w 1008"/>
                    <a:gd name="T39" fmla="*/ 138988598 h 1334"/>
                    <a:gd name="T40" fmla="*/ 0 w 1008"/>
                    <a:gd name="T41" fmla="*/ 126247162 h 1334"/>
                    <a:gd name="T42" fmla="*/ 1170676 w 1008"/>
                    <a:gd name="T43" fmla="*/ 113635175 h 1334"/>
                    <a:gd name="T44" fmla="*/ 4552507 w 1008"/>
                    <a:gd name="T45" fmla="*/ 103364069 h 1334"/>
                    <a:gd name="T46" fmla="*/ 19510540 w 1008"/>
                    <a:gd name="T47" fmla="*/ 86071759 h 1334"/>
                    <a:gd name="T48" fmla="*/ 28745390 w 1008"/>
                    <a:gd name="T49" fmla="*/ 80350806 h 1334"/>
                    <a:gd name="T50" fmla="*/ 44743903 w 1008"/>
                    <a:gd name="T51" fmla="*/ 74630213 h 1334"/>
                    <a:gd name="T52" fmla="*/ 80383152 w 1008"/>
                    <a:gd name="T53" fmla="*/ 70079339 h 1334"/>
                    <a:gd name="T54" fmla="*/ 97682176 w 1008"/>
                    <a:gd name="T55" fmla="*/ 70079339 h 1334"/>
                    <a:gd name="T56" fmla="*/ 96511860 w 1008"/>
                    <a:gd name="T57" fmla="*/ 45896357 h 1334"/>
                    <a:gd name="T58" fmla="*/ 93130029 w 1008"/>
                    <a:gd name="T59" fmla="*/ 37965051 h 1334"/>
                    <a:gd name="T60" fmla="*/ 83894818 w 1008"/>
                    <a:gd name="T61" fmla="*/ 28733856 h 1334"/>
                    <a:gd name="T62" fmla="*/ 71278137 w 1008"/>
                    <a:gd name="T63" fmla="*/ 25223254 h 1334"/>
                    <a:gd name="T64" fmla="*/ 56320104 w 1008"/>
                    <a:gd name="T65" fmla="*/ 25223254 h 1334"/>
                    <a:gd name="T66" fmla="*/ 27574714 w 1008"/>
                    <a:gd name="T67" fmla="*/ 29903936 h 1334"/>
                    <a:gd name="T68" fmla="*/ 13787357 w 1008"/>
                    <a:gd name="T69" fmla="*/ 34454810 h 1334"/>
                    <a:gd name="T70" fmla="*/ 51767597 w 1008"/>
                    <a:gd name="T71" fmla="*/ 96473035 h 1334"/>
                    <a:gd name="T72" fmla="*/ 47085255 w 1008"/>
                    <a:gd name="T73" fmla="*/ 98683387 h 1334"/>
                    <a:gd name="T74" fmla="*/ 37850405 w 1008"/>
                    <a:gd name="T75" fmla="*/ 106744501 h 1334"/>
                    <a:gd name="T76" fmla="*/ 35639249 w 1008"/>
                    <a:gd name="T77" fmla="*/ 111425183 h 1334"/>
                    <a:gd name="T78" fmla="*/ 34468573 w 1008"/>
                    <a:gd name="T79" fmla="*/ 126247162 h 1334"/>
                    <a:gd name="T80" fmla="*/ 39021081 w 1008"/>
                    <a:gd name="T81" fmla="*/ 138988598 h 1334"/>
                    <a:gd name="T82" fmla="*/ 44743903 w 1008"/>
                    <a:gd name="T83" fmla="*/ 143539472 h 1334"/>
                    <a:gd name="T84" fmla="*/ 57490780 w 1008"/>
                    <a:gd name="T85" fmla="*/ 148089984 h 1334"/>
                    <a:gd name="T86" fmla="*/ 64384639 w 1008"/>
                    <a:gd name="T87" fmla="*/ 146919904 h 1334"/>
                    <a:gd name="T88" fmla="*/ 82724503 w 1008"/>
                    <a:gd name="T89" fmla="*/ 141198950 h 1334"/>
                    <a:gd name="T90" fmla="*/ 97682176 w 1008"/>
                    <a:gd name="T91" fmla="*/ 130927844 h 1334"/>
                    <a:gd name="T92" fmla="*/ 97682176 w 1008"/>
                    <a:gd name="T93" fmla="*/ 91922522 h 1334"/>
                    <a:gd name="T94" fmla="*/ 74659969 w 1008"/>
                    <a:gd name="T95" fmla="*/ 91922522 h 1334"/>
                    <a:gd name="T96" fmla="*/ 51767597 w 1008"/>
                    <a:gd name="T97" fmla="*/ 96473035 h 1334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  <a:gd name="T129" fmla="*/ 0 60000 65536"/>
                    <a:gd name="T130" fmla="*/ 0 60000 65536"/>
                    <a:gd name="T131" fmla="*/ 0 60000 65536"/>
                    <a:gd name="T132" fmla="*/ 0 60000 65536"/>
                    <a:gd name="T133" fmla="*/ 0 60000 65536"/>
                    <a:gd name="T134" fmla="*/ 0 60000 65536"/>
                    <a:gd name="T135" fmla="*/ 0 60000 65536"/>
                    <a:gd name="T136" fmla="*/ 0 60000 65536"/>
                    <a:gd name="T137" fmla="*/ 0 60000 65536"/>
                    <a:gd name="T138" fmla="*/ 0 60000 65536"/>
                    <a:gd name="T139" fmla="*/ 0 60000 65536"/>
                    <a:gd name="T140" fmla="*/ 0 60000 65536"/>
                    <a:gd name="T141" fmla="*/ 0 60000 65536"/>
                    <a:gd name="T142" fmla="*/ 0 60000 65536"/>
                    <a:gd name="T143" fmla="*/ 0 60000 65536"/>
                    <a:gd name="T144" fmla="*/ 0 60000 65536"/>
                    <a:gd name="T145" fmla="*/ 0 60000 65536"/>
                    <a:gd name="T146" fmla="*/ 0 60000 65536"/>
                  </a:gdLst>
                  <a:ahLst/>
                  <a:cxnLst>
                    <a:cxn ang="T98">
                      <a:pos x="T0" y="T1"/>
                    </a:cxn>
                    <a:cxn ang="T99">
                      <a:pos x="T2" y="T3"/>
                    </a:cxn>
                    <a:cxn ang="T100">
                      <a:pos x="T4" y="T5"/>
                    </a:cxn>
                    <a:cxn ang="T101">
                      <a:pos x="T6" y="T7"/>
                    </a:cxn>
                    <a:cxn ang="T102">
                      <a:pos x="T8" y="T9"/>
                    </a:cxn>
                    <a:cxn ang="T103">
                      <a:pos x="T10" y="T11"/>
                    </a:cxn>
                    <a:cxn ang="T104">
                      <a:pos x="T12" y="T13"/>
                    </a:cxn>
                    <a:cxn ang="T105">
                      <a:pos x="T14" y="T15"/>
                    </a:cxn>
                    <a:cxn ang="T106">
                      <a:pos x="T16" y="T17"/>
                    </a:cxn>
                    <a:cxn ang="T107">
                      <a:pos x="T18" y="T19"/>
                    </a:cxn>
                    <a:cxn ang="T108">
                      <a:pos x="T20" y="T21"/>
                    </a:cxn>
                    <a:cxn ang="T109">
                      <a:pos x="T22" y="T23"/>
                    </a:cxn>
                    <a:cxn ang="T110">
                      <a:pos x="T24" y="T25"/>
                    </a:cxn>
                    <a:cxn ang="T111">
                      <a:pos x="T26" y="T27"/>
                    </a:cxn>
                    <a:cxn ang="T112">
                      <a:pos x="T28" y="T29"/>
                    </a:cxn>
                    <a:cxn ang="T113">
                      <a:pos x="T30" y="T31"/>
                    </a:cxn>
                    <a:cxn ang="T114">
                      <a:pos x="T32" y="T33"/>
                    </a:cxn>
                    <a:cxn ang="T115">
                      <a:pos x="T34" y="T35"/>
                    </a:cxn>
                    <a:cxn ang="T116">
                      <a:pos x="T36" y="T37"/>
                    </a:cxn>
                    <a:cxn ang="T117">
                      <a:pos x="T38" y="T39"/>
                    </a:cxn>
                    <a:cxn ang="T118">
                      <a:pos x="T40" y="T41"/>
                    </a:cxn>
                    <a:cxn ang="T119">
                      <a:pos x="T42" y="T43"/>
                    </a:cxn>
                    <a:cxn ang="T120">
                      <a:pos x="T44" y="T45"/>
                    </a:cxn>
                    <a:cxn ang="T121">
                      <a:pos x="T46" y="T47"/>
                    </a:cxn>
                    <a:cxn ang="T122">
                      <a:pos x="T48" y="T49"/>
                    </a:cxn>
                    <a:cxn ang="T123">
                      <a:pos x="T50" y="T51"/>
                    </a:cxn>
                    <a:cxn ang="T124">
                      <a:pos x="T52" y="T53"/>
                    </a:cxn>
                    <a:cxn ang="T125">
                      <a:pos x="T54" y="T55"/>
                    </a:cxn>
                    <a:cxn ang="T126">
                      <a:pos x="T56" y="T57"/>
                    </a:cxn>
                    <a:cxn ang="T127">
                      <a:pos x="T58" y="T59"/>
                    </a:cxn>
                    <a:cxn ang="T128">
                      <a:pos x="T60" y="T61"/>
                    </a:cxn>
                    <a:cxn ang="T129">
                      <a:pos x="T62" y="T63"/>
                    </a:cxn>
                    <a:cxn ang="T130">
                      <a:pos x="T64" y="T65"/>
                    </a:cxn>
                    <a:cxn ang="T131">
                      <a:pos x="T66" y="T67"/>
                    </a:cxn>
                    <a:cxn ang="T132">
                      <a:pos x="T68" y="T69"/>
                    </a:cxn>
                    <a:cxn ang="T133">
                      <a:pos x="T70" y="T71"/>
                    </a:cxn>
                    <a:cxn ang="T134">
                      <a:pos x="T72" y="T73"/>
                    </a:cxn>
                    <a:cxn ang="T135">
                      <a:pos x="T74" y="T75"/>
                    </a:cxn>
                    <a:cxn ang="T136">
                      <a:pos x="T76" y="T77"/>
                    </a:cxn>
                    <a:cxn ang="T137">
                      <a:pos x="T78" y="T79"/>
                    </a:cxn>
                    <a:cxn ang="T138">
                      <a:pos x="T80" y="T81"/>
                    </a:cxn>
                    <a:cxn ang="T139">
                      <a:pos x="T82" y="T83"/>
                    </a:cxn>
                    <a:cxn ang="T140">
                      <a:pos x="T84" y="T85"/>
                    </a:cxn>
                    <a:cxn ang="T141">
                      <a:pos x="T86" y="T87"/>
                    </a:cxn>
                    <a:cxn ang="T142">
                      <a:pos x="T88" y="T89"/>
                    </a:cxn>
                    <a:cxn ang="T143">
                      <a:pos x="T90" y="T91"/>
                    </a:cxn>
                    <a:cxn ang="T144">
                      <a:pos x="T92" y="T93"/>
                    </a:cxn>
                    <a:cxn ang="T145">
                      <a:pos x="T94" y="T95"/>
                    </a:cxn>
                    <a:cxn ang="T146">
                      <a:pos x="T96" y="T97"/>
                    </a:cxn>
                  </a:cxnLst>
                  <a:rect l="0" t="0" r="r" b="b"/>
                  <a:pathLst>
                    <a:path w="1008" h="1334">
                      <a:moveTo>
                        <a:pt x="71" y="106"/>
                      </a:moveTo>
                      <a:lnTo>
                        <a:pt x="71" y="106"/>
                      </a:lnTo>
                      <a:lnTo>
                        <a:pt x="212" y="53"/>
                      </a:lnTo>
                      <a:lnTo>
                        <a:pt x="353" y="18"/>
                      </a:lnTo>
                      <a:lnTo>
                        <a:pt x="504" y="0"/>
                      </a:lnTo>
                      <a:lnTo>
                        <a:pt x="583" y="0"/>
                      </a:lnTo>
                      <a:lnTo>
                        <a:pt x="663" y="9"/>
                      </a:lnTo>
                      <a:lnTo>
                        <a:pt x="733" y="18"/>
                      </a:lnTo>
                      <a:lnTo>
                        <a:pt x="804" y="44"/>
                      </a:lnTo>
                      <a:lnTo>
                        <a:pt x="875" y="80"/>
                      </a:lnTo>
                      <a:lnTo>
                        <a:pt x="928" y="133"/>
                      </a:lnTo>
                      <a:lnTo>
                        <a:pt x="972" y="194"/>
                      </a:lnTo>
                      <a:lnTo>
                        <a:pt x="998" y="265"/>
                      </a:lnTo>
                      <a:lnTo>
                        <a:pt x="1007" y="336"/>
                      </a:lnTo>
                      <a:lnTo>
                        <a:pt x="1007" y="406"/>
                      </a:lnTo>
                      <a:lnTo>
                        <a:pt x="1007" y="1307"/>
                      </a:lnTo>
                      <a:lnTo>
                        <a:pt x="804" y="1307"/>
                      </a:lnTo>
                      <a:lnTo>
                        <a:pt x="786" y="1166"/>
                      </a:lnTo>
                      <a:lnTo>
                        <a:pt x="707" y="1227"/>
                      </a:lnTo>
                      <a:lnTo>
                        <a:pt x="627" y="1272"/>
                      </a:lnTo>
                      <a:lnTo>
                        <a:pt x="539" y="1307"/>
                      </a:lnTo>
                      <a:lnTo>
                        <a:pt x="442" y="1325"/>
                      </a:lnTo>
                      <a:lnTo>
                        <a:pt x="353" y="1333"/>
                      </a:lnTo>
                      <a:lnTo>
                        <a:pt x="265" y="1316"/>
                      </a:lnTo>
                      <a:lnTo>
                        <a:pt x="221" y="1307"/>
                      </a:lnTo>
                      <a:lnTo>
                        <a:pt x="177" y="1289"/>
                      </a:lnTo>
                      <a:lnTo>
                        <a:pt x="132" y="1263"/>
                      </a:lnTo>
                      <a:lnTo>
                        <a:pt x="97" y="1236"/>
                      </a:lnTo>
                      <a:lnTo>
                        <a:pt x="71" y="1201"/>
                      </a:lnTo>
                      <a:lnTo>
                        <a:pt x="44" y="1157"/>
                      </a:lnTo>
                      <a:lnTo>
                        <a:pt x="18" y="1121"/>
                      </a:lnTo>
                      <a:lnTo>
                        <a:pt x="9" y="1069"/>
                      </a:lnTo>
                      <a:lnTo>
                        <a:pt x="0" y="1024"/>
                      </a:lnTo>
                      <a:lnTo>
                        <a:pt x="0" y="971"/>
                      </a:lnTo>
                      <a:lnTo>
                        <a:pt x="9" y="874"/>
                      </a:lnTo>
                      <a:lnTo>
                        <a:pt x="18" y="839"/>
                      </a:lnTo>
                      <a:lnTo>
                        <a:pt x="35" y="795"/>
                      </a:lnTo>
                      <a:lnTo>
                        <a:pt x="88" y="724"/>
                      </a:lnTo>
                      <a:lnTo>
                        <a:pt x="150" y="662"/>
                      </a:lnTo>
                      <a:lnTo>
                        <a:pt x="221" y="618"/>
                      </a:lnTo>
                      <a:lnTo>
                        <a:pt x="283" y="592"/>
                      </a:lnTo>
                      <a:lnTo>
                        <a:pt x="344" y="574"/>
                      </a:lnTo>
                      <a:lnTo>
                        <a:pt x="477" y="548"/>
                      </a:lnTo>
                      <a:lnTo>
                        <a:pt x="618" y="539"/>
                      </a:lnTo>
                      <a:lnTo>
                        <a:pt x="751" y="539"/>
                      </a:lnTo>
                      <a:lnTo>
                        <a:pt x="751" y="415"/>
                      </a:lnTo>
                      <a:lnTo>
                        <a:pt x="742" y="353"/>
                      </a:lnTo>
                      <a:lnTo>
                        <a:pt x="716" y="292"/>
                      </a:lnTo>
                      <a:lnTo>
                        <a:pt x="689" y="247"/>
                      </a:lnTo>
                      <a:lnTo>
                        <a:pt x="645" y="221"/>
                      </a:lnTo>
                      <a:lnTo>
                        <a:pt x="601" y="203"/>
                      </a:lnTo>
                      <a:lnTo>
                        <a:pt x="548" y="194"/>
                      </a:lnTo>
                      <a:lnTo>
                        <a:pt x="433" y="194"/>
                      </a:lnTo>
                      <a:lnTo>
                        <a:pt x="327" y="203"/>
                      </a:lnTo>
                      <a:lnTo>
                        <a:pt x="212" y="230"/>
                      </a:lnTo>
                      <a:lnTo>
                        <a:pt x="106" y="265"/>
                      </a:lnTo>
                      <a:lnTo>
                        <a:pt x="71" y="106"/>
                      </a:lnTo>
                      <a:close/>
                      <a:moveTo>
                        <a:pt x="398" y="742"/>
                      </a:moveTo>
                      <a:lnTo>
                        <a:pt x="398" y="742"/>
                      </a:lnTo>
                      <a:lnTo>
                        <a:pt x="362" y="759"/>
                      </a:lnTo>
                      <a:lnTo>
                        <a:pt x="327" y="786"/>
                      </a:lnTo>
                      <a:lnTo>
                        <a:pt x="291" y="821"/>
                      </a:lnTo>
                      <a:lnTo>
                        <a:pt x="274" y="857"/>
                      </a:lnTo>
                      <a:lnTo>
                        <a:pt x="265" y="918"/>
                      </a:lnTo>
                      <a:lnTo>
                        <a:pt x="265" y="971"/>
                      </a:lnTo>
                      <a:lnTo>
                        <a:pt x="274" y="1024"/>
                      </a:lnTo>
                      <a:lnTo>
                        <a:pt x="300" y="1069"/>
                      </a:lnTo>
                      <a:lnTo>
                        <a:pt x="344" y="1104"/>
                      </a:lnTo>
                      <a:lnTo>
                        <a:pt x="389" y="1130"/>
                      </a:lnTo>
                      <a:lnTo>
                        <a:pt x="442" y="1139"/>
                      </a:lnTo>
                      <a:lnTo>
                        <a:pt x="495" y="1130"/>
                      </a:lnTo>
                      <a:lnTo>
                        <a:pt x="565" y="1121"/>
                      </a:lnTo>
                      <a:lnTo>
                        <a:pt x="636" y="1086"/>
                      </a:lnTo>
                      <a:lnTo>
                        <a:pt x="698" y="1051"/>
                      </a:lnTo>
                      <a:lnTo>
                        <a:pt x="751" y="1007"/>
                      </a:lnTo>
                      <a:lnTo>
                        <a:pt x="751" y="707"/>
                      </a:lnTo>
                      <a:lnTo>
                        <a:pt x="574" y="707"/>
                      </a:lnTo>
                      <a:lnTo>
                        <a:pt x="486" y="715"/>
                      </a:lnTo>
                      <a:lnTo>
                        <a:pt x="398" y="742"/>
                      </a:lnTo>
                      <a:close/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AC44CB66-21AC-445C-8F5E-46372C9BCF3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5376863" y="3746500"/>
                  <a:ext cx="400050" cy="465138"/>
                </a:xfrm>
                <a:custGeom>
                  <a:avLst/>
                  <a:gdLst>
                    <a:gd name="T0" fmla="*/ 0 w 1113"/>
                    <a:gd name="T1" fmla="*/ 0 h 1290"/>
                    <a:gd name="T2" fmla="*/ 0 w 1113"/>
                    <a:gd name="T3" fmla="*/ 0 h 1290"/>
                    <a:gd name="T4" fmla="*/ 36303190 w 1113"/>
                    <a:gd name="T5" fmla="*/ 0 h 1290"/>
                    <a:gd name="T6" fmla="*/ 36303190 w 1113"/>
                    <a:gd name="T7" fmla="*/ 0 h 1290"/>
                    <a:gd name="T8" fmla="*/ 58007609 w 1113"/>
                    <a:gd name="T9" fmla="*/ 69946659 h 1290"/>
                    <a:gd name="T10" fmla="*/ 58007609 w 1113"/>
                    <a:gd name="T11" fmla="*/ 69946659 h 1290"/>
                    <a:gd name="T12" fmla="*/ 64854826 w 1113"/>
                    <a:gd name="T13" fmla="*/ 91788674 h 1290"/>
                    <a:gd name="T14" fmla="*/ 70539275 w 1113"/>
                    <a:gd name="T15" fmla="*/ 113630689 h 1290"/>
                    <a:gd name="T16" fmla="*/ 70539275 w 1113"/>
                    <a:gd name="T17" fmla="*/ 113630689 h 1290"/>
                    <a:gd name="T18" fmla="*/ 75190350 w 1113"/>
                    <a:gd name="T19" fmla="*/ 133132592 h 1290"/>
                    <a:gd name="T20" fmla="*/ 75190350 w 1113"/>
                    <a:gd name="T21" fmla="*/ 133132592 h 1290"/>
                    <a:gd name="T22" fmla="*/ 85396477 w 1113"/>
                    <a:gd name="T23" fmla="*/ 101019680 h 1290"/>
                    <a:gd name="T24" fmla="*/ 94569232 w 1113"/>
                    <a:gd name="T25" fmla="*/ 67736352 h 1290"/>
                    <a:gd name="T26" fmla="*/ 102579218 w 1113"/>
                    <a:gd name="T27" fmla="*/ 34453385 h 1290"/>
                    <a:gd name="T28" fmla="*/ 108263666 w 1113"/>
                    <a:gd name="T29" fmla="*/ 0 h 1290"/>
                    <a:gd name="T30" fmla="*/ 108263666 w 1113"/>
                    <a:gd name="T31" fmla="*/ 0 h 1290"/>
                    <a:gd name="T32" fmla="*/ 143662520 w 1113"/>
                    <a:gd name="T33" fmla="*/ 0 h 1290"/>
                    <a:gd name="T34" fmla="*/ 143662520 w 1113"/>
                    <a:gd name="T35" fmla="*/ 0 h 1290"/>
                    <a:gd name="T36" fmla="*/ 134489765 w 1113"/>
                    <a:gd name="T37" fmla="*/ 43554224 h 1290"/>
                    <a:gd name="T38" fmla="*/ 123120869 w 1113"/>
                    <a:gd name="T39" fmla="*/ 86068198 h 1290"/>
                    <a:gd name="T40" fmla="*/ 117436061 w 1113"/>
                    <a:gd name="T41" fmla="*/ 106740157 h 1290"/>
                    <a:gd name="T42" fmla="*/ 109426435 w 1113"/>
                    <a:gd name="T43" fmla="*/ 127412115 h 1290"/>
                    <a:gd name="T44" fmla="*/ 101416449 w 1113"/>
                    <a:gd name="T45" fmla="*/ 146913657 h 1290"/>
                    <a:gd name="T46" fmla="*/ 92243694 w 1113"/>
                    <a:gd name="T47" fmla="*/ 167585616 h 1290"/>
                    <a:gd name="T48" fmla="*/ 92243694 w 1113"/>
                    <a:gd name="T49" fmla="*/ 167585616 h 1290"/>
                    <a:gd name="T50" fmla="*/ 49997624 w 1113"/>
                    <a:gd name="T51" fmla="*/ 167585616 h 1290"/>
                    <a:gd name="T52" fmla="*/ 49997624 w 1113"/>
                    <a:gd name="T53" fmla="*/ 167585616 h 1290"/>
                    <a:gd name="T54" fmla="*/ 0 w 1113"/>
                    <a:gd name="T55" fmla="*/ 0 h 1290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</a:gdLst>
                  <a:ahLst/>
                  <a:cxnLst>
                    <a:cxn ang="T56">
                      <a:pos x="T0" y="T1"/>
                    </a:cxn>
                    <a:cxn ang="T57">
                      <a:pos x="T2" y="T3"/>
                    </a:cxn>
                    <a:cxn ang="T58">
                      <a:pos x="T4" y="T5"/>
                    </a:cxn>
                    <a:cxn ang="T59">
                      <a:pos x="T6" y="T7"/>
                    </a:cxn>
                    <a:cxn ang="T60">
                      <a:pos x="T8" y="T9"/>
                    </a:cxn>
                    <a:cxn ang="T61">
                      <a:pos x="T10" y="T11"/>
                    </a:cxn>
                    <a:cxn ang="T62">
                      <a:pos x="T12" y="T13"/>
                    </a:cxn>
                    <a:cxn ang="T63">
                      <a:pos x="T14" y="T15"/>
                    </a:cxn>
                    <a:cxn ang="T64">
                      <a:pos x="T16" y="T17"/>
                    </a:cxn>
                    <a:cxn ang="T65">
                      <a:pos x="T18" y="T19"/>
                    </a:cxn>
                    <a:cxn ang="T66">
                      <a:pos x="T20" y="T21"/>
                    </a:cxn>
                    <a:cxn ang="T67">
                      <a:pos x="T22" y="T23"/>
                    </a:cxn>
                    <a:cxn ang="T68">
                      <a:pos x="T24" y="T25"/>
                    </a:cxn>
                    <a:cxn ang="T69">
                      <a:pos x="T26" y="T27"/>
                    </a:cxn>
                    <a:cxn ang="T70">
                      <a:pos x="T28" y="T29"/>
                    </a:cxn>
                    <a:cxn ang="T71">
                      <a:pos x="T30" y="T31"/>
                    </a:cxn>
                    <a:cxn ang="T72">
                      <a:pos x="T32" y="T33"/>
                    </a:cxn>
                    <a:cxn ang="T73">
                      <a:pos x="T34" y="T35"/>
                    </a:cxn>
                    <a:cxn ang="T74">
                      <a:pos x="T36" y="T37"/>
                    </a:cxn>
                    <a:cxn ang="T75">
                      <a:pos x="T38" y="T39"/>
                    </a:cxn>
                    <a:cxn ang="T76">
                      <a:pos x="T40" y="T41"/>
                    </a:cxn>
                    <a:cxn ang="T77">
                      <a:pos x="T42" y="T43"/>
                    </a:cxn>
                    <a:cxn ang="T78">
                      <a:pos x="T44" y="T45"/>
                    </a:cxn>
                    <a:cxn ang="T79">
                      <a:pos x="T46" y="T47"/>
                    </a:cxn>
                    <a:cxn ang="T80">
                      <a:pos x="T48" y="T49"/>
                    </a:cxn>
                    <a:cxn ang="T81">
                      <a:pos x="T50" y="T51"/>
                    </a:cxn>
                    <a:cxn ang="T82">
                      <a:pos x="T52" y="T53"/>
                    </a:cxn>
                    <a:cxn ang="T83">
                      <a:pos x="T54" y="T55"/>
                    </a:cxn>
                  </a:cxnLst>
                  <a:rect l="0" t="0" r="r" b="b"/>
                  <a:pathLst>
                    <a:path w="1113" h="1290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281" y="0"/>
                      </a:lnTo>
                      <a:lnTo>
                        <a:pt x="449" y="538"/>
                      </a:lnTo>
                      <a:lnTo>
                        <a:pt x="502" y="706"/>
                      </a:lnTo>
                      <a:lnTo>
                        <a:pt x="546" y="874"/>
                      </a:lnTo>
                      <a:lnTo>
                        <a:pt x="582" y="1024"/>
                      </a:lnTo>
                      <a:lnTo>
                        <a:pt x="661" y="777"/>
                      </a:lnTo>
                      <a:lnTo>
                        <a:pt x="732" y="521"/>
                      </a:lnTo>
                      <a:lnTo>
                        <a:pt x="794" y="265"/>
                      </a:lnTo>
                      <a:lnTo>
                        <a:pt x="838" y="0"/>
                      </a:lnTo>
                      <a:lnTo>
                        <a:pt x="1112" y="0"/>
                      </a:lnTo>
                      <a:lnTo>
                        <a:pt x="1041" y="335"/>
                      </a:lnTo>
                      <a:lnTo>
                        <a:pt x="953" y="662"/>
                      </a:lnTo>
                      <a:lnTo>
                        <a:pt x="909" y="821"/>
                      </a:lnTo>
                      <a:lnTo>
                        <a:pt x="847" y="980"/>
                      </a:lnTo>
                      <a:lnTo>
                        <a:pt x="785" y="1130"/>
                      </a:lnTo>
                      <a:lnTo>
                        <a:pt x="714" y="1289"/>
                      </a:lnTo>
                      <a:lnTo>
                        <a:pt x="387" y="1289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211ED85E-4318-43BA-B2C6-57C5B6A24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191250" y="3735388"/>
                  <a:ext cx="28575" cy="41275"/>
                </a:xfrm>
                <a:custGeom>
                  <a:avLst/>
                  <a:gdLst>
                    <a:gd name="T0" fmla="*/ 4465558 w 80"/>
                    <a:gd name="T1" fmla="*/ 2190087 h 115"/>
                    <a:gd name="T2" fmla="*/ 0 w 80"/>
                    <a:gd name="T3" fmla="*/ 2190087 h 115"/>
                    <a:gd name="T4" fmla="*/ 0 w 80"/>
                    <a:gd name="T5" fmla="*/ 0 h 115"/>
                    <a:gd name="T6" fmla="*/ 10079117 w 80"/>
                    <a:gd name="T7" fmla="*/ 0 h 115"/>
                    <a:gd name="T8" fmla="*/ 10079117 w 80"/>
                    <a:gd name="T9" fmla="*/ 2190087 h 115"/>
                    <a:gd name="T10" fmla="*/ 5613559 w 80"/>
                    <a:gd name="T11" fmla="*/ 2190087 h 115"/>
                    <a:gd name="T12" fmla="*/ 5613559 w 80"/>
                    <a:gd name="T13" fmla="*/ 14685286 h 115"/>
                    <a:gd name="T14" fmla="*/ 4465558 w 80"/>
                    <a:gd name="T15" fmla="*/ 14685286 h 115"/>
                    <a:gd name="T16" fmla="*/ 4465558 w 80"/>
                    <a:gd name="T17" fmla="*/ 2190087 h 115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80" h="115">
                      <a:moveTo>
                        <a:pt x="35" y="17"/>
                      </a:moveTo>
                      <a:lnTo>
                        <a:pt x="0" y="17"/>
                      </a:lnTo>
                      <a:lnTo>
                        <a:pt x="0" y="0"/>
                      </a:lnTo>
                      <a:lnTo>
                        <a:pt x="79" y="0"/>
                      </a:lnTo>
                      <a:lnTo>
                        <a:pt x="79" y="17"/>
                      </a:lnTo>
                      <a:lnTo>
                        <a:pt x="44" y="17"/>
                      </a:lnTo>
                      <a:lnTo>
                        <a:pt x="44" y="114"/>
                      </a:lnTo>
                      <a:lnTo>
                        <a:pt x="35" y="114"/>
                      </a:lnTo>
                      <a:lnTo>
                        <a:pt x="35" y="17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FC5FFD33-8955-4EF5-BE3E-3035744381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gray">
                <a:xfrm>
                  <a:off x="6223000" y="3735388"/>
                  <a:ext cx="41275" cy="41275"/>
                </a:xfrm>
                <a:custGeom>
                  <a:avLst/>
                  <a:gdLst>
                    <a:gd name="T0" fmla="*/ 12280736 w 116"/>
                    <a:gd name="T1" fmla="*/ 7858042 h 115"/>
                    <a:gd name="T2" fmla="*/ 12280736 w 116"/>
                    <a:gd name="T3" fmla="*/ 7858042 h 115"/>
                    <a:gd name="T4" fmla="*/ 12280736 w 116"/>
                    <a:gd name="T5" fmla="*/ 2190087 h 115"/>
                    <a:gd name="T6" fmla="*/ 12280736 w 116"/>
                    <a:gd name="T7" fmla="*/ 2190087 h 115"/>
                    <a:gd name="T8" fmla="*/ 12280736 w 116"/>
                    <a:gd name="T9" fmla="*/ 2190087 h 115"/>
                    <a:gd name="T10" fmla="*/ 10128743 w 116"/>
                    <a:gd name="T11" fmla="*/ 7858042 h 115"/>
                    <a:gd name="T12" fmla="*/ 7849722 w 116"/>
                    <a:gd name="T13" fmla="*/ 14685286 h 115"/>
                    <a:gd name="T14" fmla="*/ 6710034 w 116"/>
                    <a:gd name="T15" fmla="*/ 14685286 h 115"/>
                    <a:gd name="T16" fmla="*/ 4431369 w 116"/>
                    <a:gd name="T17" fmla="*/ 7858042 h 115"/>
                    <a:gd name="T18" fmla="*/ 4431369 w 116"/>
                    <a:gd name="T19" fmla="*/ 7858042 h 115"/>
                    <a:gd name="T20" fmla="*/ 2279020 w 116"/>
                    <a:gd name="T21" fmla="*/ 2190087 h 115"/>
                    <a:gd name="T22" fmla="*/ 2279020 w 116"/>
                    <a:gd name="T23" fmla="*/ 2190087 h 115"/>
                    <a:gd name="T24" fmla="*/ 2279020 w 116"/>
                    <a:gd name="T25" fmla="*/ 2190087 h 115"/>
                    <a:gd name="T26" fmla="*/ 2279020 w 116"/>
                    <a:gd name="T27" fmla="*/ 7858042 h 115"/>
                    <a:gd name="T28" fmla="*/ 2279020 w 116"/>
                    <a:gd name="T29" fmla="*/ 14685286 h 115"/>
                    <a:gd name="T30" fmla="*/ 0 w 116"/>
                    <a:gd name="T31" fmla="*/ 14685286 h 115"/>
                    <a:gd name="T32" fmla="*/ 1139332 w 116"/>
                    <a:gd name="T33" fmla="*/ 0 h 115"/>
                    <a:gd name="T34" fmla="*/ 3418353 w 116"/>
                    <a:gd name="T35" fmla="*/ 0 h 115"/>
                    <a:gd name="T36" fmla="*/ 5570702 w 116"/>
                    <a:gd name="T37" fmla="*/ 6827244 h 115"/>
                    <a:gd name="T38" fmla="*/ 5570702 w 116"/>
                    <a:gd name="T39" fmla="*/ 6827244 h 115"/>
                    <a:gd name="T40" fmla="*/ 6710034 w 116"/>
                    <a:gd name="T41" fmla="*/ 12495558 h 115"/>
                    <a:gd name="T42" fmla="*/ 6710034 w 116"/>
                    <a:gd name="T43" fmla="*/ 12495558 h 115"/>
                    <a:gd name="T44" fmla="*/ 6710034 w 116"/>
                    <a:gd name="T45" fmla="*/ 12495558 h 115"/>
                    <a:gd name="T46" fmla="*/ 8989055 w 116"/>
                    <a:gd name="T47" fmla="*/ 6827244 h 115"/>
                    <a:gd name="T48" fmla="*/ 11141403 w 116"/>
                    <a:gd name="T49" fmla="*/ 0 h 115"/>
                    <a:gd name="T50" fmla="*/ 13420424 w 116"/>
                    <a:gd name="T51" fmla="*/ 0 h 115"/>
                    <a:gd name="T52" fmla="*/ 14559756 w 116"/>
                    <a:gd name="T53" fmla="*/ 14685286 h 115"/>
                    <a:gd name="T54" fmla="*/ 12280736 w 116"/>
                    <a:gd name="T55" fmla="*/ 14685286 h 115"/>
                    <a:gd name="T56" fmla="*/ 12280736 w 116"/>
                    <a:gd name="T57" fmla="*/ 7858042 h 115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0" t="0" r="r" b="b"/>
                  <a:pathLst>
                    <a:path w="116" h="115">
                      <a:moveTo>
                        <a:pt x="97" y="61"/>
                      </a:moveTo>
                      <a:lnTo>
                        <a:pt x="97" y="61"/>
                      </a:lnTo>
                      <a:lnTo>
                        <a:pt x="97" y="17"/>
                      </a:lnTo>
                      <a:lnTo>
                        <a:pt x="80" y="61"/>
                      </a:lnTo>
                      <a:lnTo>
                        <a:pt x="62" y="114"/>
                      </a:lnTo>
                      <a:lnTo>
                        <a:pt x="53" y="114"/>
                      </a:lnTo>
                      <a:lnTo>
                        <a:pt x="35" y="61"/>
                      </a:lnTo>
                      <a:lnTo>
                        <a:pt x="18" y="17"/>
                      </a:lnTo>
                      <a:lnTo>
                        <a:pt x="18" y="61"/>
                      </a:lnTo>
                      <a:lnTo>
                        <a:pt x="18" y="114"/>
                      </a:lnTo>
                      <a:lnTo>
                        <a:pt x="0" y="114"/>
                      </a:lnTo>
                      <a:lnTo>
                        <a:pt x="9" y="0"/>
                      </a:lnTo>
                      <a:lnTo>
                        <a:pt x="27" y="0"/>
                      </a:lnTo>
                      <a:lnTo>
                        <a:pt x="44" y="53"/>
                      </a:lnTo>
                      <a:lnTo>
                        <a:pt x="53" y="97"/>
                      </a:lnTo>
                      <a:lnTo>
                        <a:pt x="71" y="53"/>
                      </a:lnTo>
                      <a:lnTo>
                        <a:pt x="88" y="0"/>
                      </a:lnTo>
                      <a:lnTo>
                        <a:pt x="106" y="0"/>
                      </a:lnTo>
                      <a:lnTo>
                        <a:pt x="115" y="114"/>
                      </a:lnTo>
                      <a:lnTo>
                        <a:pt x="97" y="114"/>
                      </a:lnTo>
                      <a:lnTo>
                        <a:pt x="97" y="61"/>
                      </a:lnTo>
                    </a:path>
                  </a:pathLst>
                </a:custGeom>
                <a:solidFill>
                  <a:srgbClr val="E11F2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050" dirty="0"/>
                </a:p>
              </p:txBody>
            </p:sp>
          </p:grpSp>
          <p:sp>
            <p:nvSpPr>
              <p:cNvPr id="17" name="Rounded Rectangle 14">
                <a:extLst>
                  <a:ext uri="{FF2B5EF4-FFF2-40B4-BE49-F238E27FC236}">
                    <a16:creationId xmlns:a16="http://schemas.microsoft.com/office/drawing/2014/main" id="{1A9B6B4B-9BB3-42D8-8EE7-839216D419F1}"/>
                  </a:ext>
                </a:extLst>
              </p:cNvPr>
              <p:cNvSpPr/>
              <p:nvPr/>
            </p:nvSpPr>
            <p:spPr>
              <a:xfrm>
                <a:off x="6188492" y="3567481"/>
                <a:ext cx="736591" cy="321051"/>
              </a:xfrm>
              <a:prstGeom prst="round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nl-NL" sz="1050" dirty="0"/>
              </a:p>
            </p:txBody>
          </p:sp>
          <p:pic>
            <p:nvPicPr>
              <p:cNvPr id="18" name="Picture 2" descr="Related image">
                <a:extLst>
                  <a:ext uri="{FF2B5EF4-FFF2-40B4-BE49-F238E27FC236}">
                    <a16:creationId xmlns:a16="http://schemas.microsoft.com/office/drawing/2014/main" id="{E69E43AD-E4E6-4577-B4A7-CAC7C5440A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17473" y="3962163"/>
                <a:ext cx="298314" cy="35178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6F9E222-036E-463D-8237-30C23EFA8D47}"/>
                  </a:ext>
                </a:extLst>
              </p:cNvPr>
              <p:cNvSpPr txBox="1"/>
              <p:nvPr/>
            </p:nvSpPr>
            <p:spPr>
              <a:xfrm>
                <a:off x="6362222" y="3500840"/>
                <a:ext cx="473401" cy="4591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nl-NL" sz="1400" dirty="0"/>
                  <a:t>µ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F749ECA-FE2D-49B5-9F53-E0804DE6A0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3889417" y="523217"/>
              <a:ext cx="354048" cy="205192"/>
            </a:xfrm>
            <a:prstGeom prst="rect">
              <a:avLst/>
            </a:prstGeom>
          </p:spPr>
        </p:pic>
      </p:grpSp>
      <p:sp>
        <p:nvSpPr>
          <p:cNvPr id="34" name="Cloud 33">
            <a:extLst>
              <a:ext uri="{FF2B5EF4-FFF2-40B4-BE49-F238E27FC236}">
                <a16:creationId xmlns:a16="http://schemas.microsoft.com/office/drawing/2014/main" id="{7B402324-8D55-445E-8551-1BEAFA3E88FA}"/>
              </a:ext>
            </a:extLst>
          </p:cNvPr>
          <p:cNvSpPr/>
          <p:nvPr/>
        </p:nvSpPr>
        <p:spPr>
          <a:xfrm>
            <a:off x="3556974" y="2836441"/>
            <a:ext cx="856655" cy="428122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5" name="Cloud 34">
            <a:extLst>
              <a:ext uri="{FF2B5EF4-FFF2-40B4-BE49-F238E27FC236}">
                <a16:creationId xmlns:a16="http://schemas.microsoft.com/office/drawing/2014/main" id="{706D2CF0-BAC2-4DCA-8BEF-D14B1150A4C1}"/>
              </a:ext>
            </a:extLst>
          </p:cNvPr>
          <p:cNvSpPr/>
          <p:nvPr/>
        </p:nvSpPr>
        <p:spPr>
          <a:xfrm>
            <a:off x="89394" y="1719266"/>
            <a:ext cx="1261208" cy="568712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A598EA1-EA7B-4C92-BE5F-0E27EB07ED8F}"/>
              </a:ext>
            </a:extLst>
          </p:cNvPr>
          <p:cNvGrpSpPr/>
          <p:nvPr/>
        </p:nvGrpSpPr>
        <p:grpSpPr>
          <a:xfrm>
            <a:off x="2143922" y="1827661"/>
            <a:ext cx="421620" cy="399091"/>
            <a:chOff x="2473097" y="3367847"/>
            <a:chExt cx="421620" cy="399091"/>
          </a:xfrm>
        </p:grpSpPr>
        <p:sp>
          <p:nvSpPr>
            <p:cNvPr id="37" name="Cube 36">
              <a:extLst>
                <a:ext uri="{FF2B5EF4-FFF2-40B4-BE49-F238E27FC236}">
                  <a16:creationId xmlns:a16="http://schemas.microsoft.com/office/drawing/2014/main" id="{94882A46-2E91-4F88-9D8C-CA5377AB2D10}"/>
                </a:ext>
              </a:extLst>
            </p:cNvPr>
            <p:cNvSpPr/>
            <p:nvPr/>
          </p:nvSpPr>
          <p:spPr>
            <a:xfrm>
              <a:off x="2506545" y="3367847"/>
              <a:ext cx="388172" cy="362152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8" name="Rounded Rectangle 55">
              <a:extLst>
                <a:ext uri="{FF2B5EF4-FFF2-40B4-BE49-F238E27FC236}">
                  <a16:creationId xmlns:a16="http://schemas.microsoft.com/office/drawing/2014/main" id="{FF7206EE-C9F8-48DE-A879-C0B9F748D22B}"/>
                </a:ext>
              </a:extLst>
            </p:cNvPr>
            <p:cNvSpPr/>
            <p:nvPr/>
          </p:nvSpPr>
          <p:spPr>
            <a:xfrm>
              <a:off x="2613823" y="3487264"/>
              <a:ext cx="186710" cy="94773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 sz="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3DEC934-0060-4F61-BD59-2F807727354A}"/>
                </a:ext>
              </a:extLst>
            </p:cNvPr>
            <p:cNvSpPr txBox="1"/>
            <p:nvPr/>
          </p:nvSpPr>
          <p:spPr>
            <a:xfrm>
              <a:off x="2657861" y="3467592"/>
              <a:ext cx="213520" cy="1538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400" dirty="0"/>
                <a:t>µ</a:t>
              </a:r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288A3601-2715-43CF-9C44-EBCE0697D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30061"/>
            <a:stretch/>
          </p:blipFill>
          <p:spPr>
            <a:xfrm>
              <a:off x="2638624" y="3373246"/>
              <a:ext cx="168680" cy="99818"/>
            </a:xfrm>
            <a:prstGeom prst="rect">
              <a:avLst/>
            </a:prstGeom>
          </p:spPr>
        </p:pic>
        <p:pic>
          <p:nvPicPr>
            <p:cNvPr id="41" name="Picture 2" descr="Image result for fedora logo">
              <a:extLst>
                <a:ext uri="{FF2B5EF4-FFF2-40B4-BE49-F238E27FC236}">
                  <a16:creationId xmlns:a16="http://schemas.microsoft.com/office/drawing/2014/main" id="{87949645-4AC4-49FC-87E0-409A4D9A43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3097" y="3532857"/>
              <a:ext cx="234081" cy="23408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48CE4493-36EC-4B45-9146-D3DF555CC7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84394" y="3447408"/>
              <a:ext cx="169345" cy="159831"/>
            </a:xfrm>
            <a:prstGeom prst="rect">
              <a:avLst/>
            </a:prstGeom>
          </p:spPr>
        </p:pic>
      </p:grpSp>
      <p:pic>
        <p:nvPicPr>
          <p:cNvPr id="43" name="Picture 2" descr="Afbeeldingsresultaat voor internet of things">
            <a:extLst>
              <a:ext uri="{FF2B5EF4-FFF2-40B4-BE49-F238E27FC236}">
                <a16:creationId xmlns:a16="http://schemas.microsoft.com/office/drawing/2014/main" id="{8B040478-4B8D-4689-B75B-9F854BC8B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398" y="3106086"/>
            <a:ext cx="847496" cy="748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97020B5C-5962-4FEC-B193-969C2527D431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11228" y="1652927"/>
            <a:ext cx="1742869" cy="1073771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DDC4BAB-33FD-480F-9769-988D6886D0DC}"/>
              </a:ext>
            </a:extLst>
          </p:cNvPr>
          <p:cNvCxnSpPr/>
          <p:nvPr/>
        </p:nvCxnSpPr>
        <p:spPr>
          <a:xfrm>
            <a:off x="952626" y="2287978"/>
            <a:ext cx="397976" cy="274953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848E049-C46B-4DE6-B4E9-AFDB25A4BFDA}"/>
              </a:ext>
            </a:extLst>
          </p:cNvPr>
          <p:cNvCxnSpPr/>
          <p:nvPr/>
        </p:nvCxnSpPr>
        <p:spPr>
          <a:xfrm>
            <a:off x="2021550" y="2975493"/>
            <a:ext cx="239412" cy="168631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0913128-1AFE-483C-BC0A-6D09F0B3CBC9}"/>
              </a:ext>
            </a:extLst>
          </p:cNvPr>
          <p:cNvCxnSpPr/>
          <p:nvPr/>
        </p:nvCxnSpPr>
        <p:spPr>
          <a:xfrm flipV="1">
            <a:off x="1971306" y="2257679"/>
            <a:ext cx="242528" cy="193419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85B7B8C-8DE1-42CA-9093-DC3BC4DBF238}"/>
              </a:ext>
            </a:extLst>
          </p:cNvPr>
          <p:cNvCxnSpPr/>
          <p:nvPr/>
        </p:nvCxnSpPr>
        <p:spPr>
          <a:xfrm flipV="1">
            <a:off x="1031152" y="2823477"/>
            <a:ext cx="385726" cy="416862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8257AFB4-6770-45CE-AADE-774886020864}"/>
              </a:ext>
            </a:extLst>
          </p:cNvPr>
          <p:cNvCxnSpPr/>
          <p:nvPr/>
        </p:nvCxnSpPr>
        <p:spPr>
          <a:xfrm flipV="1">
            <a:off x="2021550" y="2242528"/>
            <a:ext cx="1852016" cy="258728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9A1B5BE-AF96-46E3-8D8B-9727B3F2F135}"/>
              </a:ext>
            </a:extLst>
          </p:cNvPr>
          <p:cNvCxnSpPr/>
          <p:nvPr/>
        </p:nvCxnSpPr>
        <p:spPr>
          <a:xfrm>
            <a:off x="2021550" y="2875043"/>
            <a:ext cx="1518067" cy="11914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AutoShape 2" descr="Image result for odevc yatra logo">
            <a:extLst>
              <a:ext uri="{FF2B5EF4-FFF2-40B4-BE49-F238E27FC236}">
                <a16:creationId xmlns:a16="http://schemas.microsoft.com/office/drawing/2014/main" id="{3FABDE11-2A76-4D87-820B-E622FBF0409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09700" y="211532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 dirty="0"/>
          </a:p>
        </p:txBody>
      </p:sp>
      <p:pic>
        <p:nvPicPr>
          <p:cNvPr id="52" name="Picture 2" descr="Image result for logo kafka">
            <a:extLst>
              <a:ext uri="{FF2B5EF4-FFF2-40B4-BE49-F238E27FC236}">
                <a16:creationId xmlns:a16="http://schemas.microsoft.com/office/drawing/2014/main" id="{5EA264F3-9E46-4AE2-8D63-EA315CCFA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988" y="2200758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Snagit_SNG860">
            <a:extLst>
              <a:ext uri="{FF2B5EF4-FFF2-40B4-BE49-F238E27FC236}">
                <a16:creationId xmlns:a16="http://schemas.microsoft.com/office/drawing/2014/main" id="{6438C1C8-D0FE-4C0F-BAD7-A49F2C60EE3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6356" y="4296274"/>
            <a:ext cx="610923" cy="5514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64147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pPr lvl="1"/>
            <a:endParaRPr lang="en-US" b="1" dirty="0">
              <a:solidFill>
                <a:srgbClr val="FF0000"/>
              </a:solidFill>
            </a:endParaRPr>
          </a:p>
          <a:p>
            <a:r>
              <a:rPr lang="en-US" dirty="0"/>
              <a:t>Communicate asynchronously, via events</a:t>
            </a:r>
            <a:endParaRPr lang="en-US" b="1" dirty="0">
              <a:solidFill>
                <a:srgbClr val="FF0000"/>
              </a:solidFill>
            </a:endParaRP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E7949F5A-2358-4062-900E-9F5E291A3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86" y="1781175"/>
            <a:ext cx="2886075" cy="1581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98818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 Unicode MS"/>
              </a:rPr>
              <a:t>API</a:t>
            </a:r>
            <a:endParaRPr lang="nl-NL" sz="1266" dirty="0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 Unicode MS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 Unicode MS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>
              <a:solidFill>
                <a:prstClr val="white"/>
              </a:solidFill>
              <a:latin typeface="Arial Unicode MS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/>
          <p:cNvSpPr/>
          <p:nvPr/>
        </p:nvSpPr>
        <p:spPr>
          <a:xfrm>
            <a:off x="2530362" y="1390737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5" name="Oval 34"/>
          <p:cNvSpPr/>
          <p:nvPr/>
        </p:nvSpPr>
        <p:spPr>
          <a:xfrm>
            <a:off x="1836554" y="1794983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36" name="Can 35"/>
          <p:cNvSpPr/>
          <p:nvPr/>
        </p:nvSpPr>
        <p:spPr>
          <a:xfrm>
            <a:off x="1994826" y="2225385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7" name="Can 36"/>
          <p:cNvSpPr/>
          <p:nvPr/>
        </p:nvSpPr>
        <p:spPr>
          <a:xfrm>
            <a:off x="2338411" y="2033157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Microservices</a:t>
            </a:r>
            <a:r>
              <a:rPr lang="fr-FR" dirty="0"/>
              <a:t> State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Cube 7"/>
          <p:cNvSpPr/>
          <p:nvPr/>
        </p:nvSpPr>
        <p:spPr>
          <a:xfrm>
            <a:off x="2885635" y="3750514"/>
            <a:ext cx="920115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Cache</a:t>
            </a:r>
            <a:endParaRPr lang="nl-NL" sz="1013" dirty="0"/>
          </a:p>
        </p:txBody>
      </p:sp>
      <p:sp>
        <p:nvSpPr>
          <p:cNvPr id="9" name="Can 8"/>
          <p:cNvSpPr/>
          <p:nvPr/>
        </p:nvSpPr>
        <p:spPr>
          <a:xfrm>
            <a:off x="3909164" y="3819094"/>
            <a:ext cx="1257300" cy="885825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RDBMS</a:t>
            </a:r>
            <a:endParaRPr lang="nl-NL" sz="1013" dirty="0"/>
          </a:p>
        </p:txBody>
      </p:sp>
      <p:sp>
        <p:nvSpPr>
          <p:cNvPr id="10" name="Cube 9"/>
          <p:cNvSpPr/>
          <p:nvPr/>
        </p:nvSpPr>
        <p:spPr>
          <a:xfrm>
            <a:off x="5372204" y="3927679"/>
            <a:ext cx="1020431" cy="525780"/>
          </a:xfrm>
          <a:prstGeom prst="cub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Document Store</a:t>
            </a:r>
            <a:endParaRPr lang="nl-NL" sz="1013" dirty="0"/>
          </a:p>
        </p:txBody>
      </p:sp>
      <p:sp>
        <p:nvSpPr>
          <p:cNvPr id="11" name="Can 10"/>
          <p:cNvSpPr/>
          <p:nvPr/>
        </p:nvSpPr>
        <p:spPr>
          <a:xfrm>
            <a:off x="6521104" y="3759163"/>
            <a:ext cx="676166" cy="802958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NoSQL</a:t>
            </a:r>
            <a:endParaRPr lang="nl-NL" sz="1013" dirty="0"/>
          </a:p>
        </p:txBody>
      </p:sp>
      <p:sp>
        <p:nvSpPr>
          <p:cNvPr id="14" name="Oval 13"/>
          <p:cNvSpPr/>
          <p:nvPr/>
        </p:nvSpPr>
        <p:spPr>
          <a:xfrm>
            <a:off x="5157353" y="2027372"/>
            <a:ext cx="867523" cy="925366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5" name="Oval 14"/>
          <p:cNvSpPr/>
          <p:nvPr/>
        </p:nvSpPr>
        <p:spPr>
          <a:xfrm>
            <a:off x="6087342" y="202284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6" name="Oval 15"/>
          <p:cNvSpPr/>
          <p:nvPr/>
        </p:nvSpPr>
        <p:spPr>
          <a:xfrm>
            <a:off x="3274566" y="2040855"/>
            <a:ext cx="867523" cy="925366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7" name="Oval 16"/>
          <p:cNvSpPr/>
          <p:nvPr/>
        </p:nvSpPr>
        <p:spPr>
          <a:xfrm>
            <a:off x="2344576" y="2055126"/>
            <a:ext cx="867523" cy="925366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8" name="Oval 17"/>
          <p:cNvSpPr/>
          <p:nvPr/>
        </p:nvSpPr>
        <p:spPr>
          <a:xfrm>
            <a:off x="4227363" y="2031899"/>
            <a:ext cx="867523" cy="925366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19" name="Rectangle 18"/>
          <p:cNvSpPr/>
          <p:nvPr/>
        </p:nvSpPr>
        <p:spPr>
          <a:xfrm>
            <a:off x="2819064" y="2850359"/>
            <a:ext cx="3922710" cy="697891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0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63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50" dirty="0"/>
          </a:p>
        </p:txBody>
      </p:sp>
      <p:sp>
        <p:nvSpPr>
          <p:cNvPr id="20" name="TextBox 19"/>
          <p:cNvSpPr txBox="1"/>
          <p:nvPr/>
        </p:nvSpPr>
        <p:spPr>
          <a:xfrm>
            <a:off x="2754694" y="3118680"/>
            <a:ext cx="4075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Generic Platform for running </a:t>
            </a:r>
            <a:r>
              <a:rPr lang="en-US" sz="1600" dirty="0" err="1"/>
              <a:t>microservices</a:t>
            </a:r>
            <a:endParaRPr lang="nl-NL" sz="1600" dirty="0"/>
          </a:p>
        </p:txBody>
      </p:sp>
      <p:sp>
        <p:nvSpPr>
          <p:cNvPr id="21" name="Can 20"/>
          <p:cNvSpPr/>
          <p:nvPr/>
        </p:nvSpPr>
        <p:spPr>
          <a:xfrm>
            <a:off x="2502849" y="2485528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2" name="Can 21"/>
          <p:cNvSpPr/>
          <p:nvPr/>
        </p:nvSpPr>
        <p:spPr>
          <a:xfrm>
            <a:off x="3806625" y="2177025"/>
            <a:ext cx="181444" cy="243755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3" name="Can 22"/>
          <p:cNvSpPr/>
          <p:nvPr/>
        </p:nvSpPr>
        <p:spPr>
          <a:xfrm>
            <a:off x="4478795" y="2485601"/>
            <a:ext cx="471511" cy="234748"/>
          </a:xfrm>
          <a:prstGeom prst="can">
            <a:avLst/>
          </a:prstGeom>
          <a:ln>
            <a:prstDash val="dash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4" name="Can 23"/>
          <p:cNvSpPr/>
          <p:nvPr/>
        </p:nvSpPr>
        <p:spPr>
          <a:xfrm>
            <a:off x="5315625" y="2169890"/>
            <a:ext cx="275488" cy="275717"/>
          </a:xfrm>
          <a:prstGeom prst="can">
            <a:avLst/>
          </a:prstGeom>
          <a:ln>
            <a:prstDash val="dash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Can 24"/>
          <p:cNvSpPr/>
          <p:nvPr/>
        </p:nvSpPr>
        <p:spPr>
          <a:xfrm>
            <a:off x="6210736" y="225032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3951875" y="4330159"/>
            <a:ext cx="275488" cy="275717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7" name="Cube 26"/>
          <p:cNvSpPr/>
          <p:nvPr/>
        </p:nvSpPr>
        <p:spPr>
          <a:xfrm>
            <a:off x="7346095" y="4036341"/>
            <a:ext cx="1020431" cy="52578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Event Hub</a:t>
            </a:r>
            <a:endParaRPr lang="nl-NL" sz="1013" dirty="0"/>
          </a:p>
        </p:txBody>
      </p:sp>
      <p:sp>
        <p:nvSpPr>
          <p:cNvPr id="28" name="Can 27"/>
          <p:cNvSpPr/>
          <p:nvPr/>
        </p:nvSpPr>
        <p:spPr>
          <a:xfrm>
            <a:off x="4911150" y="4069764"/>
            <a:ext cx="181444" cy="243755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9" name="Can 28"/>
          <p:cNvSpPr/>
          <p:nvPr/>
        </p:nvSpPr>
        <p:spPr>
          <a:xfrm>
            <a:off x="6598374" y="4330159"/>
            <a:ext cx="231475" cy="168227"/>
          </a:xfrm>
          <a:prstGeom prst="can">
            <a:avLst/>
          </a:prstGeom>
          <a:ln>
            <a:prstDash val="solid"/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0" name="Can 29"/>
          <p:cNvSpPr/>
          <p:nvPr/>
        </p:nvSpPr>
        <p:spPr>
          <a:xfrm>
            <a:off x="6982804" y="3956759"/>
            <a:ext cx="137744" cy="159164"/>
          </a:xfrm>
          <a:prstGeom prst="can">
            <a:avLst/>
          </a:prstGeom>
          <a:ln>
            <a:prstDash val="soli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1" name="Can 30"/>
          <p:cNvSpPr/>
          <p:nvPr/>
        </p:nvSpPr>
        <p:spPr>
          <a:xfrm>
            <a:off x="4702306" y="4414272"/>
            <a:ext cx="247214" cy="235282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2" name="Can 31"/>
          <p:cNvSpPr/>
          <p:nvPr/>
        </p:nvSpPr>
        <p:spPr>
          <a:xfrm>
            <a:off x="2846434" y="2293300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3" name="Can 32"/>
          <p:cNvSpPr/>
          <p:nvPr/>
        </p:nvSpPr>
        <p:spPr>
          <a:xfrm>
            <a:off x="6045168" y="4240593"/>
            <a:ext cx="185786" cy="139843"/>
          </a:xfrm>
          <a:prstGeom prst="can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34" name="Cube 33"/>
          <p:cNvSpPr/>
          <p:nvPr/>
        </p:nvSpPr>
        <p:spPr>
          <a:xfrm>
            <a:off x="987963" y="3639223"/>
            <a:ext cx="955137" cy="657089"/>
          </a:xfrm>
          <a:prstGeom prst="cub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Big Data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Cube 11"/>
          <p:cNvSpPr/>
          <p:nvPr/>
        </p:nvSpPr>
        <p:spPr>
          <a:xfrm>
            <a:off x="1864967" y="3847669"/>
            <a:ext cx="920115" cy="857250"/>
          </a:xfrm>
          <a:prstGeom prst="cube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>
                <a:solidFill>
                  <a:schemeClr val="tx1">
                    <a:lumMod val="95000"/>
                    <a:lumOff val="5000"/>
                  </a:schemeClr>
                </a:solidFill>
              </a:rPr>
              <a:t>Block Storage</a:t>
            </a:r>
            <a:endParaRPr lang="nl-NL" sz="1013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9" name="Can 38"/>
          <p:cNvSpPr/>
          <p:nvPr/>
        </p:nvSpPr>
        <p:spPr>
          <a:xfrm>
            <a:off x="2688634" y="1794262"/>
            <a:ext cx="275488" cy="275717"/>
          </a:xfrm>
          <a:prstGeom prst="can">
            <a:avLst/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54000"/>
                </a:schemeClr>
              </a:gs>
              <a:gs pos="50000">
                <a:schemeClr val="accent5">
                  <a:lumMod val="105000"/>
                  <a:satMod val="103000"/>
                  <a:tint val="73000"/>
                  <a:alpha val="76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  <a:alpha val="66000"/>
                </a:schemeClr>
              </a:gs>
            </a:gsLst>
          </a:gradFill>
          <a:ln>
            <a:prstDash val="dash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0" name="Can 39"/>
          <p:cNvSpPr/>
          <p:nvPr/>
        </p:nvSpPr>
        <p:spPr>
          <a:xfrm>
            <a:off x="3032219" y="1602035"/>
            <a:ext cx="185786" cy="139843"/>
          </a:xfrm>
          <a:prstGeom prst="can">
            <a:avLst/>
          </a:prstGeom>
          <a:ln>
            <a:prstDash val="dash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1" name="Can 40"/>
          <p:cNvSpPr/>
          <p:nvPr/>
        </p:nvSpPr>
        <p:spPr>
          <a:xfrm>
            <a:off x="3447565" y="2504414"/>
            <a:ext cx="181444" cy="243755"/>
          </a:xfrm>
          <a:prstGeom prst="can">
            <a:avLst/>
          </a:prstGeom>
          <a:solidFill>
            <a:schemeClr val="accent5">
              <a:alpha val="51000"/>
            </a:schemeClr>
          </a:solidFill>
          <a:ln>
            <a:prstDash val="dash"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2" name="Can 41"/>
          <p:cNvSpPr/>
          <p:nvPr/>
        </p:nvSpPr>
        <p:spPr>
          <a:xfrm>
            <a:off x="3428006" y="3856896"/>
            <a:ext cx="159054" cy="165507"/>
          </a:xfrm>
          <a:prstGeom prst="can">
            <a:avLst/>
          </a:prstGeom>
          <a:ln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3" name="Oval 42"/>
          <p:cNvSpPr/>
          <p:nvPr/>
        </p:nvSpPr>
        <p:spPr>
          <a:xfrm>
            <a:off x="6549042" y="163949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4" name="Can 43"/>
          <p:cNvSpPr/>
          <p:nvPr/>
        </p:nvSpPr>
        <p:spPr>
          <a:xfrm>
            <a:off x="6672436" y="186697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5" name="Oval 44"/>
          <p:cNvSpPr/>
          <p:nvPr/>
        </p:nvSpPr>
        <p:spPr>
          <a:xfrm>
            <a:off x="6982116" y="2040855"/>
            <a:ext cx="867523" cy="925366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525"/>
          </a:p>
        </p:txBody>
      </p:sp>
      <p:sp>
        <p:nvSpPr>
          <p:cNvPr id="46" name="Can 45"/>
          <p:cNvSpPr/>
          <p:nvPr/>
        </p:nvSpPr>
        <p:spPr>
          <a:xfrm>
            <a:off x="7105510" y="2268330"/>
            <a:ext cx="247214" cy="235282"/>
          </a:xfrm>
          <a:prstGeom prst="can">
            <a:avLst/>
          </a:prstGeom>
          <a:ln>
            <a:prstDash val="dash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47" name="Cube 46"/>
          <p:cNvSpPr/>
          <p:nvPr/>
        </p:nvSpPr>
        <p:spPr>
          <a:xfrm>
            <a:off x="7881817" y="3359258"/>
            <a:ext cx="670091" cy="52578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LDAP</a:t>
            </a:r>
            <a:endParaRPr lang="nl-NL" sz="1013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542F1-9719-4714-9CAD-EF13E0C2C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87368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5" grpId="0" animBg="1"/>
      <p:bldP spid="36" grpId="0" animBg="1"/>
      <p:bldP spid="37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CE7DFD-4CAC-42AA-91EA-89EC19D94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91085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ounded Rectangle 46"/>
          <p:cNvSpPr/>
          <p:nvPr/>
        </p:nvSpPr>
        <p:spPr>
          <a:xfrm>
            <a:off x="6164826" y="983363"/>
            <a:ext cx="2654709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6773717" y="1064060"/>
            <a:ext cx="173444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Order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8" name="Cloud 27"/>
          <p:cNvSpPr/>
          <p:nvPr/>
        </p:nvSpPr>
        <p:spPr>
          <a:xfrm>
            <a:off x="3559685" y="1976284"/>
            <a:ext cx="2214309" cy="1688690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ounded Rectangle 17"/>
          <p:cNvSpPr/>
          <p:nvPr/>
        </p:nvSpPr>
        <p:spPr>
          <a:xfrm>
            <a:off x="272845" y="988142"/>
            <a:ext cx="3170903" cy="386407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Cloud 6"/>
          <p:cNvSpPr/>
          <p:nvPr/>
        </p:nvSpPr>
        <p:spPr>
          <a:xfrm>
            <a:off x="488275" y="3104536"/>
            <a:ext cx="2824316" cy="168869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Maintaining Derived Data in Bounded Context using Data Change Events communicated cross cloud over Kafka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20482" name="Picture 2" descr="Image result for mongodb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255" y="3883980"/>
            <a:ext cx="1425229" cy="37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n 7"/>
          <p:cNvSpPr/>
          <p:nvPr/>
        </p:nvSpPr>
        <p:spPr>
          <a:xfrm>
            <a:off x="2339199" y="3782190"/>
            <a:ext cx="619432" cy="4782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loud 9"/>
          <p:cNvSpPr/>
          <p:nvPr/>
        </p:nvSpPr>
        <p:spPr>
          <a:xfrm>
            <a:off x="589936" y="1500578"/>
            <a:ext cx="2442436" cy="14040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9" name="Group 8"/>
          <p:cNvGrpSpPr/>
          <p:nvPr/>
        </p:nvGrpSpPr>
        <p:grpSpPr>
          <a:xfrm>
            <a:off x="999721" y="1747961"/>
            <a:ext cx="1621909" cy="856668"/>
            <a:chOff x="1125047" y="1169677"/>
            <a:chExt cx="2679222" cy="1515791"/>
          </a:xfrm>
        </p:grpSpPr>
        <p:sp>
          <p:nvSpPr>
            <p:cNvPr id="11" name="Rounded Rectangle 10">
              <a:hlinkClick r:id="rId3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1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cxnSp>
        <p:nvCxnSpPr>
          <p:cNvPr id="16" name="Elbow Connector 15"/>
          <p:cNvCxnSpPr>
            <a:stCxn id="13" idx="2"/>
            <a:endCxn id="8" idx="1"/>
          </p:cNvCxnSpPr>
          <p:nvPr/>
        </p:nvCxnSpPr>
        <p:spPr>
          <a:xfrm rot="16200000" flipH="1">
            <a:off x="1648396" y="2781670"/>
            <a:ext cx="1177561" cy="823478"/>
          </a:xfrm>
          <a:prstGeom prst="bentConnector3">
            <a:avLst>
              <a:gd name="adj1" fmla="val 28708"/>
            </a:avLst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51267" y="1061571"/>
            <a:ext cx="20983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i="1" dirty="0"/>
              <a:t>Customer </a:t>
            </a:r>
            <a:r>
              <a:rPr lang="en-US" sz="1600" i="1" dirty="0" err="1"/>
              <a:t>Microservice</a:t>
            </a:r>
            <a:endParaRPr lang="nl-NL" sz="1600" i="1" dirty="0" err="1"/>
          </a:p>
        </p:txBody>
      </p:sp>
      <p:sp>
        <p:nvSpPr>
          <p:cNvPr id="21" name="Rounded Rectangle 20"/>
          <p:cNvSpPr/>
          <p:nvPr/>
        </p:nvSpPr>
        <p:spPr>
          <a:xfrm>
            <a:off x="3839946" y="2317672"/>
            <a:ext cx="1860307" cy="96236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2" name="Picture 2" descr="Image result for logo kafk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4759" y="2981640"/>
            <a:ext cx="639658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/>
          <p:cNvSpPr/>
          <p:nvPr/>
        </p:nvSpPr>
        <p:spPr>
          <a:xfrm>
            <a:off x="4030166" y="2805033"/>
            <a:ext cx="872053" cy="408986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Customers</a:t>
            </a:r>
          </a:p>
          <a:p>
            <a:pPr algn="ctr"/>
            <a:r>
              <a:rPr lang="en-US" sz="1050" dirty="0"/>
              <a:t>Topic</a:t>
            </a:r>
            <a:endParaRPr lang="nl-NL" sz="1050" dirty="0"/>
          </a:p>
        </p:txBody>
      </p:sp>
      <p:sp>
        <p:nvSpPr>
          <p:cNvPr id="26" name="TextBox 25"/>
          <p:cNvSpPr txBox="1"/>
          <p:nvPr/>
        </p:nvSpPr>
        <p:spPr>
          <a:xfrm>
            <a:off x="3897270" y="2324083"/>
            <a:ext cx="902190" cy="2147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Event Hub</a:t>
            </a:r>
            <a:endParaRPr lang="nl-NL" dirty="0" err="1"/>
          </a:p>
        </p:txBody>
      </p:sp>
      <p:sp>
        <p:nvSpPr>
          <p:cNvPr id="49" name="Lightning Bolt 48"/>
          <p:cNvSpPr/>
          <p:nvPr/>
        </p:nvSpPr>
        <p:spPr>
          <a:xfrm>
            <a:off x="3785415" y="2695129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loud 28"/>
          <p:cNvSpPr/>
          <p:nvPr/>
        </p:nvSpPr>
        <p:spPr>
          <a:xfrm>
            <a:off x="6455285" y="1500578"/>
            <a:ext cx="2214309" cy="3130415"/>
          </a:xfrm>
          <a:prstGeom prst="cloud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30" name="Group 29"/>
          <p:cNvGrpSpPr/>
          <p:nvPr/>
        </p:nvGrpSpPr>
        <p:grpSpPr>
          <a:xfrm>
            <a:off x="6796952" y="1895749"/>
            <a:ext cx="1621909" cy="856668"/>
            <a:chOff x="1125047" y="1169677"/>
            <a:chExt cx="2679222" cy="1515791"/>
          </a:xfrm>
        </p:grpSpPr>
        <p:sp>
          <p:nvSpPr>
            <p:cNvPr id="31" name="Rounded Rectangle 30">
              <a:hlinkClick r:id="rId6"/>
            </p:cNvPr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pic>
          <p:nvPicPr>
            <p:cNvPr id="33" name="Picture 33" descr="Related imag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39063" y="1935488"/>
              <a:ext cx="1499958" cy="7499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1180580" y="1169677"/>
              <a:ext cx="1835588" cy="9257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Application </a:t>
              </a:r>
              <a:br>
                <a:rPr lang="en-US" dirty="0"/>
              </a:br>
              <a:endParaRPr lang="nl-NL" dirty="0" err="1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73717" y="3104536"/>
            <a:ext cx="1621909" cy="822138"/>
            <a:chOff x="1125047" y="1169677"/>
            <a:chExt cx="2679222" cy="1454693"/>
          </a:xfrm>
        </p:grpSpPr>
        <p:sp>
          <p:nvSpPr>
            <p:cNvPr id="36" name="Rounded Rectangle 35"/>
            <p:cNvSpPr/>
            <p:nvPr/>
          </p:nvSpPr>
          <p:spPr>
            <a:xfrm>
              <a:off x="1125047" y="1173240"/>
              <a:ext cx="2679222" cy="1451130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dk1"/>
                </a:solidFill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180580" y="1169677"/>
              <a:ext cx="1210662" cy="5309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DBaaS</a:t>
              </a:r>
              <a:endParaRPr lang="nl-NL" dirty="0" err="1"/>
            </a:p>
          </p:txBody>
        </p:sp>
      </p:grpSp>
      <p:sp>
        <p:nvSpPr>
          <p:cNvPr id="41" name="Can 40"/>
          <p:cNvSpPr/>
          <p:nvPr/>
        </p:nvSpPr>
        <p:spPr>
          <a:xfrm>
            <a:off x="7696548" y="3609800"/>
            <a:ext cx="479063" cy="361817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834601" y="3422037"/>
            <a:ext cx="1049424" cy="159134"/>
          </a:xfrm>
          <a:prstGeom prst="rect">
            <a:avLst/>
          </a:prstGeom>
        </p:spPr>
      </p:pic>
      <p:cxnSp>
        <p:nvCxnSpPr>
          <p:cNvPr id="43" name="Elbow Connector 42"/>
          <p:cNvCxnSpPr>
            <a:stCxn id="33" idx="2"/>
            <a:endCxn id="41" idx="1"/>
          </p:cNvCxnSpPr>
          <p:nvPr/>
        </p:nvCxnSpPr>
        <p:spPr>
          <a:xfrm rot="16200000" flipH="1">
            <a:off x="7350683" y="3024402"/>
            <a:ext cx="857383" cy="313412"/>
          </a:xfrm>
          <a:prstGeom prst="bentConnector3">
            <a:avLst>
              <a:gd name="adj1" fmla="val 50000"/>
            </a:avLst>
          </a:prstGeom>
          <a:ln w="28575">
            <a:solidFill>
              <a:schemeClr val="tx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Lightning Bolt 22"/>
          <p:cNvSpPr/>
          <p:nvPr/>
        </p:nvSpPr>
        <p:spPr>
          <a:xfrm>
            <a:off x="6673240" y="2096744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Lightning Bolt 49"/>
          <p:cNvSpPr/>
          <p:nvPr/>
        </p:nvSpPr>
        <p:spPr>
          <a:xfrm>
            <a:off x="2589772" y="2235332"/>
            <a:ext cx="233455" cy="253327"/>
          </a:xfrm>
          <a:prstGeom prst="lightningBol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2459178" y="2317672"/>
            <a:ext cx="199714" cy="15526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1" name="Horizontal Scroll 50"/>
          <p:cNvSpPr/>
          <p:nvPr/>
        </p:nvSpPr>
        <p:spPr>
          <a:xfrm rot="19993440">
            <a:off x="2648280" y="1445348"/>
            <a:ext cx="2251306" cy="476166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Customer Modified Event</a:t>
            </a:r>
            <a:endParaRPr lang="nl-NL" dirty="0"/>
          </a:p>
        </p:txBody>
      </p:sp>
      <p:sp>
        <p:nvSpPr>
          <p:cNvPr id="53" name="Horizontal Scroll 52"/>
          <p:cNvSpPr/>
          <p:nvPr/>
        </p:nvSpPr>
        <p:spPr>
          <a:xfrm rot="19993440">
            <a:off x="6750445" y="1952090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4" name="Horizontal Scroll 53"/>
          <p:cNvSpPr/>
          <p:nvPr/>
        </p:nvSpPr>
        <p:spPr>
          <a:xfrm rot="19993440">
            <a:off x="3847602" y="2599858"/>
            <a:ext cx="150580" cy="152755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2" name="Rectangle 51"/>
          <p:cNvSpPr/>
          <p:nvPr/>
        </p:nvSpPr>
        <p:spPr>
          <a:xfrm>
            <a:off x="7762800" y="3782190"/>
            <a:ext cx="237480" cy="14448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19231D7-1352-44BC-8E4B-768366BAC8A1}"/>
              </a:ext>
            </a:extLst>
          </p:cNvPr>
          <p:cNvSpPr/>
          <p:nvPr/>
        </p:nvSpPr>
        <p:spPr>
          <a:xfrm>
            <a:off x="2376777" y="3965594"/>
            <a:ext cx="446449" cy="1163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9EFF2C36-D924-43B3-A112-85C89536B458}"/>
              </a:ext>
            </a:extLst>
          </p:cNvPr>
          <p:cNvSpPr/>
          <p:nvPr/>
        </p:nvSpPr>
        <p:spPr>
          <a:xfrm>
            <a:off x="1958340" y="106680"/>
            <a:ext cx="587444" cy="95489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F475D5F-DB5C-4C06-AB09-FF5517CE7F74}"/>
              </a:ext>
            </a:extLst>
          </p:cNvPr>
          <p:cNvCxnSpPr>
            <a:stCxn id="3" idx="2"/>
            <a:endCxn id="8" idx="1"/>
          </p:cNvCxnSpPr>
          <p:nvPr/>
        </p:nvCxnSpPr>
        <p:spPr>
          <a:xfrm rot="16200000" flipH="1">
            <a:off x="1090178" y="2223453"/>
            <a:ext cx="2720620" cy="396853"/>
          </a:xfrm>
          <a:prstGeom prst="bentConnector3">
            <a:avLst>
              <a:gd name="adj1" fmla="val 64284"/>
            </a:avLst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564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/>
      <p:bldP spid="28" grpId="0" animBg="1"/>
      <p:bldP spid="18" grpId="0" animBg="1"/>
      <p:bldP spid="18" grpId="1" animBg="1"/>
      <p:bldP spid="7" grpId="0" animBg="1"/>
      <p:bldP spid="7" grpId="1" animBg="1"/>
      <p:bldP spid="8" grpId="0" animBg="1"/>
      <p:bldP spid="8" grpId="1" animBg="1"/>
      <p:bldP spid="8" grpId="2" animBg="1"/>
      <p:bldP spid="10" grpId="0" animBg="1"/>
      <p:bldP spid="10" grpId="1" animBg="1"/>
      <p:bldP spid="19" grpId="0"/>
      <p:bldP spid="19" grpId="1"/>
      <p:bldP spid="21" grpId="0" animBg="1"/>
      <p:bldP spid="24" grpId="0" animBg="1"/>
      <p:bldP spid="26" grpId="0"/>
      <p:bldP spid="49" grpId="0" animBg="1"/>
      <p:bldP spid="29" grpId="0" animBg="1"/>
      <p:bldP spid="41" grpId="0" animBg="1"/>
      <p:bldP spid="23" grpId="0" animBg="1"/>
      <p:bldP spid="50" grpId="0" animBg="1"/>
      <p:bldP spid="50" grpId="1" animBg="1"/>
      <p:bldP spid="46" grpId="0" animBg="1"/>
      <p:bldP spid="46" grpId="1" animBg="1"/>
      <p:bldP spid="51" grpId="0" animBg="1"/>
      <p:bldP spid="51" grpId="1" animBg="1"/>
      <p:bldP spid="53" grpId="0" animBg="1"/>
      <p:bldP spid="54" grpId="0" animBg="1"/>
      <p:bldP spid="52" grpId="0" animBg="1"/>
      <p:bldP spid="55" grpId="0" animBg="1"/>
      <p:bldP spid="55" grpId="1" animBg="1"/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Welcome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7816" y="95022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6426546" y="433499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4511" y="4315000"/>
            <a:ext cx="2092035" cy="466972"/>
          </a:xfrm>
          <a:prstGeom prst="rect">
            <a:avLst/>
          </a:prstGeom>
        </p:spPr>
      </p:pic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2" name="3D Model 11" descr="L">
                <a:extLst>
                  <a:ext uri="{FF2B5EF4-FFF2-40B4-BE49-F238E27FC236}">
                    <a16:creationId xmlns:a16="http://schemas.microsoft.com/office/drawing/2014/main" id="{6219CA32-05ED-47E4-81EB-114C092B116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65628896"/>
                  </p:ext>
                </p:extLst>
              </p:nvPr>
            </p:nvGraphicFramePr>
            <p:xfrm>
              <a:off x="4572000" y="1836967"/>
              <a:ext cx="1206493" cy="2016445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206493" cy="2016445"/>
                    </a:xfrm>
                    <a:prstGeom prst="rect">
                      <a:avLst/>
                    </a:prstGeom>
                  </am3d:spPr>
                  <am3d:camera>
                    <am3d:pos x="0" y="0" z="587586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9104" d="1000000"/>
                    <am3d:preTrans dx="-312147" dy="-1799999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99642" ay="2575926" az="204374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232017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2" name="3D Model 11" descr="L">
                <a:extLst>
                  <a:ext uri="{FF2B5EF4-FFF2-40B4-BE49-F238E27FC236}">
                    <a16:creationId xmlns:a16="http://schemas.microsoft.com/office/drawing/2014/main" id="{6219CA32-05ED-47E4-81EB-114C092B116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72000" y="1836967"/>
                <a:ext cx="1206493" cy="2016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9" name="3D Model 8" descr="L">
                <a:extLst>
                  <a:ext uri="{FF2B5EF4-FFF2-40B4-BE49-F238E27FC236}">
                    <a16:creationId xmlns:a16="http://schemas.microsoft.com/office/drawing/2014/main" id="{93B39EEC-0821-4363-8B6F-146F719E2A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3078437"/>
                  </p:ext>
                </p:extLst>
              </p:nvPr>
            </p:nvGraphicFramePr>
            <p:xfrm>
              <a:off x="3377523" y="1939553"/>
              <a:ext cx="1359913" cy="2272861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1359913" cy="2272861"/>
                    </a:xfrm>
                    <a:prstGeom prst="rect">
                      <a:avLst/>
                    </a:prstGeom>
                  </am3d:spPr>
                  <am3d:camera>
                    <am3d:pos x="0" y="0" z="5875868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2289104" d="1000000"/>
                    <am3d:preTrans dx="-312147" dy="-1799999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299642" ay="2575926" az="204374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61521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9" name="3D Model 8" descr="L">
                <a:extLst>
                  <a:ext uri="{FF2B5EF4-FFF2-40B4-BE49-F238E27FC236}">
                    <a16:creationId xmlns:a16="http://schemas.microsoft.com/office/drawing/2014/main" id="{93B39EEC-0821-4363-8B6F-146F719E2A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377523" y="1939553"/>
                <a:ext cx="1359913" cy="227286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10" name="3D Model 9" descr="o">
                <a:extLst>
                  <a:ext uri="{FF2B5EF4-FFF2-40B4-BE49-F238E27FC236}">
                    <a16:creationId xmlns:a16="http://schemas.microsoft.com/office/drawing/2014/main" id="{47CDF81D-0DB9-42F2-8451-39714574290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22749818"/>
                  </p:ext>
                </p:extLst>
              </p:nvPr>
            </p:nvGraphicFramePr>
            <p:xfrm>
              <a:off x="1673205" y="2657311"/>
              <a:ext cx="1929188" cy="1891175"/>
            </p:xfrm>
            <a:graphic>
              <a:graphicData uri="http://schemas.microsoft.com/office/drawing/2017/model3d">
                <am3d:model3d r:embed="rId10">
                  <am3d:spPr>
                    <a:xfrm>
                      <a:off x="0" y="0"/>
                      <a:ext cx="1929188" cy="1891175"/>
                    </a:xfrm>
                    <a:prstGeom prst="rect">
                      <a:avLst/>
                    </a:prstGeom>
                  </am3d:spPr>
                  <am3d:camera>
                    <am3d:pos x="0" y="0" z="6702453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164835" d="1000000"/>
                    <am3d:preTrans dx="-1" dy="-17454579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463768" ay="1724874" az="224098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28225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10" name="3D Model 9" descr="o">
                <a:extLst>
                  <a:ext uri="{FF2B5EF4-FFF2-40B4-BE49-F238E27FC236}">
                    <a16:creationId xmlns:a16="http://schemas.microsoft.com/office/drawing/2014/main" id="{47CDF81D-0DB9-42F2-8451-39714574290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673205" y="2657311"/>
                <a:ext cx="1929188" cy="18911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m3d="http://schemas.microsoft.com/office/drawing/2017/model3d">
        <mc:Choice Requires="am3d">
          <p:graphicFrame>
            <p:nvGraphicFramePr>
              <p:cNvPr id="7" name="Content Placeholder 6" descr="p">
                <a:extLst>
                  <a:ext uri="{FF2B5EF4-FFF2-40B4-BE49-F238E27FC236}">
                    <a16:creationId xmlns:a16="http://schemas.microsoft.com/office/drawing/2014/main" id="{8C1B7269-1244-4A0E-8A6D-EB6B718EEEFF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713046677"/>
                  </p:ext>
                </p:extLst>
              </p:nvPr>
            </p:nvGraphicFramePr>
            <p:xfrm>
              <a:off x="233881" y="1624045"/>
              <a:ext cx="1932763" cy="3379955"/>
            </p:xfrm>
            <a:graphic>
              <a:graphicData uri="http://schemas.microsoft.com/office/drawing/2017/model3d">
                <am3d:model3d r:embed="rId13">
                  <am3d:spPr>
                    <a:xfrm>
                      <a:off x="0" y="0"/>
                      <a:ext cx="1932763" cy="3379955"/>
                    </a:xfrm>
                    <a:prstGeom prst="rect">
                      <a:avLst/>
                    </a:prstGeom>
                  </am3d:spPr>
                  <am3d:camera>
                    <am3d:pos x="0" y="0" z="5747488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1852165" d="1000000"/>
                    <am3d:preTrans dx="0" dy="-17951927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600549" ay="2434918" az="392979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377983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 xmlns="">
          <p:pic>
            <p:nvPicPr>
              <p:cNvPr id="7" name="Content Placeholder 6" descr="p">
                <a:extLst>
                  <a:ext uri="{FF2B5EF4-FFF2-40B4-BE49-F238E27FC236}">
                    <a16:creationId xmlns:a16="http://schemas.microsoft.com/office/drawing/2014/main" id="{8C1B7269-1244-4A0E-8A6D-EB6B718EEEF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3881" y="1624045"/>
                <a:ext cx="1932763" cy="337995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03068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83D9-7E8A-47ED-A412-AD86A449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Mesh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complement Service </a:t>
            </a:r>
            <a:r>
              <a:rPr lang="nl-NL" dirty="0" err="1"/>
              <a:t>Mesh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E4110-2CA4-4BA7-BA23-78E6580F3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76585" y="936000"/>
            <a:ext cx="2059259" cy="3780000"/>
          </a:xfrm>
        </p:spPr>
        <p:txBody>
          <a:bodyPr/>
          <a:lstStyle/>
          <a:p>
            <a:r>
              <a:rPr lang="en-US" dirty="0"/>
              <a:t>A network of interconnected event brokers </a:t>
            </a:r>
            <a:r>
              <a:rPr lang="en-US" sz="1200" dirty="0"/>
              <a:t>that can be deployed in any cloud, PaaS or</a:t>
            </a:r>
          </a:p>
          <a:p>
            <a:r>
              <a:rPr lang="en-US" dirty="0"/>
              <a:t>Provides dynamic distribution of events </a:t>
            </a:r>
            <a:r>
              <a:rPr lang="en-US" sz="1200" dirty="0"/>
              <a:t>so that event consumers can receive events from any event producer, no matter where the producer and consumer are attached to the mesh, without the need for configuration of event routing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C1971-F386-415D-A5A7-A9ABD934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2" descr="event-mesh-architecture-layer">
            <a:extLst>
              <a:ext uri="{FF2B5EF4-FFF2-40B4-BE49-F238E27FC236}">
                <a16:creationId xmlns:a16="http://schemas.microsoft.com/office/drawing/2014/main" id="{C8D305F6-30CA-4585-924B-E097B215E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840" y="902101"/>
            <a:ext cx="6412997" cy="3847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589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83D9-7E8A-47ED-A412-AD86A449B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Mesh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complement Service </a:t>
            </a:r>
            <a:r>
              <a:rPr lang="nl-NL" dirty="0" err="1"/>
              <a:t>Mesh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2C1971-F386-415D-A5A7-A9ABD9344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71C9150-7BEB-4923-A429-83DDA59DB1D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0213"/>
            <a:ext cx="9144000" cy="464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5DB661-222F-4F9B-BA72-553BC4CF4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597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771E28-2044-4B25-91D8-56291DCE2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Workflow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89CB7-8124-490C-AD19-08056BC6E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Business </a:t>
            </a:r>
            <a:r>
              <a:rPr lang="nl-NL" dirty="0" err="1"/>
              <a:t>processes</a:t>
            </a:r>
            <a:r>
              <a:rPr lang="nl-NL" dirty="0"/>
              <a:t> </a:t>
            </a:r>
            <a:r>
              <a:rPr lang="nl-NL" dirty="0" err="1"/>
              <a:t>frequently</a:t>
            </a:r>
            <a:r>
              <a:rPr lang="nl-NL" dirty="0"/>
              <a:t> </a:t>
            </a:r>
            <a:r>
              <a:rPr lang="nl-NL" dirty="0" err="1"/>
              <a:t>require</a:t>
            </a:r>
            <a:r>
              <a:rPr lang="nl-NL" dirty="0"/>
              <a:t> </a:t>
            </a:r>
            <a:r>
              <a:rPr lang="nl-NL" dirty="0" err="1"/>
              <a:t>contributions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microservice – </a:t>
            </a:r>
            <a:r>
              <a:rPr lang="nl-NL" dirty="0" err="1"/>
              <a:t>executing</a:t>
            </a:r>
            <a:r>
              <a:rPr lang="nl-NL" dirty="0"/>
              <a:t> a workflow in </a:t>
            </a:r>
            <a:r>
              <a:rPr lang="nl-NL" dirty="0" err="1"/>
              <a:t>some</a:t>
            </a:r>
            <a:r>
              <a:rPr lang="nl-NL" dirty="0"/>
              <a:t> form of </a:t>
            </a:r>
            <a:r>
              <a:rPr lang="nl-NL" dirty="0" err="1"/>
              <a:t>collaboration</a:t>
            </a:r>
            <a:endParaRPr lang="nl-NL" dirty="0"/>
          </a:p>
          <a:p>
            <a:r>
              <a:rPr lang="nl-NL" dirty="0"/>
              <a:t>These microservices </a:t>
            </a:r>
          </a:p>
          <a:p>
            <a:pPr lvl="1"/>
            <a:r>
              <a:rPr lang="nl-NL" dirty="0"/>
              <a:t>are </a:t>
            </a:r>
            <a:r>
              <a:rPr lang="nl-NL" dirty="0" err="1"/>
              <a:t>unaware</a:t>
            </a:r>
            <a:r>
              <a:rPr lang="nl-NL" dirty="0"/>
              <a:t> of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  <a:p>
            <a:pPr lvl="1"/>
            <a:r>
              <a:rPr lang="nl-NL" dirty="0" err="1"/>
              <a:t>potentially</a:t>
            </a:r>
            <a:r>
              <a:rPr lang="nl-NL" dirty="0"/>
              <a:t> run multiple </a:t>
            </a:r>
            <a:r>
              <a:rPr lang="nl-NL" dirty="0" err="1"/>
              <a:t>instances</a:t>
            </a:r>
            <a:endParaRPr lang="nl-NL" dirty="0"/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unavailable</a:t>
            </a:r>
            <a:endParaRPr lang="nl-NL" dirty="0"/>
          </a:p>
          <a:p>
            <a:pPr lvl="1"/>
            <a:r>
              <a:rPr lang="nl-NL" dirty="0"/>
              <a:t>have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own</a:t>
            </a:r>
            <a:r>
              <a:rPr lang="nl-NL" dirty="0"/>
              <a:t> transaction management</a:t>
            </a:r>
          </a:p>
          <a:p>
            <a:pPr lvl="1"/>
            <a:r>
              <a:rPr lang="nl-NL" dirty="0" err="1"/>
              <a:t>execute</a:t>
            </a:r>
            <a:r>
              <a:rPr lang="nl-NL" dirty="0"/>
              <a:t> in a </a:t>
            </a:r>
            <a:r>
              <a:rPr lang="nl-NL" dirty="0" err="1"/>
              <a:t>stateless</a:t>
            </a:r>
            <a:r>
              <a:rPr lang="nl-NL" dirty="0"/>
              <a:t> fashion (no </a:t>
            </a:r>
            <a:r>
              <a:rPr lang="nl-NL" dirty="0" err="1"/>
              <a:t>session</a:t>
            </a:r>
            <a:r>
              <a:rPr lang="nl-NL" dirty="0"/>
              <a:t>)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C450F4-B077-4F10-A1CB-08F435C95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4" descr="Image result for workflow">
            <a:extLst>
              <a:ext uri="{FF2B5EF4-FFF2-40B4-BE49-F238E27FC236}">
                <a16:creationId xmlns:a16="http://schemas.microsoft.com/office/drawing/2014/main" id="{A4651168-6D85-4AF8-B328-F49763203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7405" y="2286666"/>
            <a:ext cx="3444845" cy="2429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352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 result for microservices choreography">
            <a:extLst>
              <a:ext uri="{FF2B5EF4-FFF2-40B4-BE49-F238E27FC236}">
                <a16:creationId xmlns:a16="http://schemas.microsoft.com/office/drawing/2014/main" id="{67607DB3-C7AB-4B5D-8F03-D0637B2624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1500" y="1833275"/>
            <a:ext cx="4953000" cy="310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0B4FEFE-DC14-49C9-9454-18D25839A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Approaches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17BFB-E44A-450B-8050-008348726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Orchestration</a:t>
            </a:r>
            <a:endParaRPr lang="nl-NL" dirty="0"/>
          </a:p>
          <a:p>
            <a:r>
              <a:rPr lang="nl-NL" dirty="0" err="1"/>
              <a:t>Choreography</a:t>
            </a:r>
            <a:endParaRPr lang="nl-NL" dirty="0"/>
          </a:p>
          <a:p>
            <a:r>
              <a:rPr lang="nl-NL" dirty="0" err="1"/>
              <a:t>Hybrid</a:t>
            </a:r>
            <a:endParaRPr lang="nl-NL" dirty="0"/>
          </a:p>
          <a:p>
            <a:pPr lvl="1"/>
            <a:r>
              <a:rPr lang="nl-NL" dirty="0" err="1"/>
              <a:t>Coordinated</a:t>
            </a:r>
            <a:r>
              <a:rPr lang="nl-NL" dirty="0"/>
              <a:t> | </a:t>
            </a:r>
            <a:r>
              <a:rPr lang="nl-NL" dirty="0" err="1"/>
              <a:t>Facilitated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Mixing</a:t>
            </a:r>
            <a:r>
              <a:rPr lang="nl-NL" dirty="0"/>
              <a:t> </a:t>
            </a:r>
            <a:r>
              <a:rPr lang="nl-NL" dirty="0" err="1"/>
              <a:t>orchestration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7DA2A8-7149-44DF-AB14-25F76971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6356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nagit_PPT4CC4">
            <a:extLst>
              <a:ext uri="{FF2B5EF4-FFF2-40B4-BE49-F238E27FC236}">
                <a16:creationId xmlns:a16="http://schemas.microsoft.com/office/drawing/2014/main" id="{013E1452-6896-4D67-8345-5E49D5880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682" y="4222146"/>
            <a:ext cx="1263577" cy="366125"/>
          </a:xfrm>
          <a:prstGeom prst="rect">
            <a:avLst/>
          </a:prstGeom>
        </p:spPr>
      </p:pic>
      <p:pic>
        <p:nvPicPr>
          <p:cNvPr id="7" name="Snagit_PPT40BD">
            <a:extLst>
              <a:ext uri="{FF2B5EF4-FFF2-40B4-BE49-F238E27FC236}">
                <a16:creationId xmlns:a16="http://schemas.microsoft.com/office/drawing/2014/main" id="{74B92AFB-FF47-45B0-AD21-9D0C4CEE0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3833932"/>
            <a:ext cx="1220035" cy="227464"/>
          </a:xfrm>
          <a:prstGeom prst="rect">
            <a:avLst/>
          </a:prstGeom>
        </p:spPr>
      </p:pic>
      <p:pic>
        <p:nvPicPr>
          <p:cNvPr id="9" name="Snagit_PPT57D1">
            <a:extLst>
              <a:ext uri="{FF2B5EF4-FFF2-40B4-BE49-F238E27FC236}">
                <a16:creationId xmlns:a16="http://schemas.microsoft.com/office/drawing/2014/main" id="{C30B8F99-09A6-4F21-9CB3-23D7E51D2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259" y="4083664"/>
            <a:ext cx="1170690" cy="525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B09F3EB-3494-4B93-A239-7B9274218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Collaboration</a:t>
            </a:r>
            <a:r>
              <a:rPr lang="nl-NL" dirty="0"/>
              <a:t> on Microservice </a:t>
            </a:r>
            <a:r>
              <a:rPr lang="nl-NL" dirty="0" err="1"/>
              <a:t>Terms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F9688C-901C-4EA1-BC4D-BCD3DB984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784383" cy="3780000"/>
          </a:xfrm>
        </p:spPr>
        <p:txBody>
          <a:bodyPr/>
          <a:lstStyle/>
          <a:p>
            <a:r>
              <a:rPr lang="nl-NL" dirty="0" err="1"/>
              <a:t>Leverage</a:t>
            </a:r>
            <a:r>
              <a:rPr lang="nl-NL" dirty="0"/>
              <a:t> Events</a:t>
            </a:r>
          </a:p>
          <a:p>
            <a:pPr lvl="1"/>
            <a:r>
              <a:rPr lang="nl-NL" dirty="0"/>
              <a:t>For triggering a microservice </a:t>
            </a:r>
            <a:r>
              <a:rPr lang="nl-NL" dirty="0" err="1"/>
              <a:t>into</a:t>
            </a:r>
            <a:r>
              <a:rPr lang="nl-NL" dirty="0"/>
              <a:t> action </a:t>
            </a:r>
            <a:br>
              <a:rPr lang="nl-NL" dirty="0"/>
            </a:br>
            <a:r>
              <a:rPr lang="nl-NL" dirty="0"/>
              <a:t>as part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execution</a:t>
            </a:r>
            <a:r>
              <a:rPr lang="nl-NL" dirty="0"/>
              <a:t> of a workflow </a:t>
            </a:r>
            <a:r>
              <a:rPr lang="nl-NL" dirty="0" err="1"/>
              <a:t>instance</a:t>
            </a:r>
            <a:endParaRPr lang="nl-NL" dirty="0"/>
          </a:p>
          <a:p>
            <a:pPr lvl="1"/>
            <a:r>
              <a:rPr lang="nl-NL" dirty="0"/>
              <a:t>For </a:t>
            </a:r>
            <a:r>
              <a:rPr lang="nl-NL" dirty="0" err="1"/>
              <a:t>signalling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completion</a:t>
            </a:r>
            <a:r>
              <a:rPr lang="nl-NL" dirty="0"/>
              <a:t> of a </a:t>
            </a:r>
            <a:r>
              <a:rPr lang="nl-NL" dirty="0" err="1"/>
              <a:t>task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a microservice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decoupled</a:t>
            </a:r>
            <a:r>
              <a:rPr lang="nl-NL" dirty="0"/>
              <a:t> (</a:t>
            </a:r>
            <a:r>
              <a:rPr lang="nl-NL" dirty="0" err="1"/>
              <a:t>socially</a:t>
            </a:r>
            <a:r>
              <a:rPr lang="nl-NL" dirty="0"/>
              <a:t> </a:t>
            </a:r>
            <a:r>
              <a:rPr lang="nl-NL" dirty="0" err="1"/>
              <a:t>distanced</a:t>
            </a:r>
            <a:r>
              <a:rPr lang="nl-NL" dirty="0"/>
              <a:t>) </a:t>
            </a:r>
            <a:r>
              <a:rPr lang="nl-NL" dirty="0" err="1"/>
              <a:t>communication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</a:p>
          <a:p>
            <a:r>
              <a:rPr lang="nl-NL" dirty="0"/>
              <a:t>Have a </a:t>
            </a:r>
            <a:r>
              <a:rPr lang="nl-NL" dirty="0" err="1"/>
              <a:t>central</a:t>
            </a:r>
            <a:r>
              <a:rPr lang="nl-NL" dirty="0"/>
              <a:t> store for managing </a:t>
            </a:r>
            <a:r>
              <a:rPr lang="nl-NL" dirty="0" err="1"/>
              <a:t>the</a:t>
            </a:r>
            <a:r>
              <a:rPr lang="nl-NL" dirty="0"/>
              <a:t> state of </a:t>
            </a:r>
            <a:r>
              <a:rPr lang="nl-NL" dirty="0" err="1"/>
              <a:t>the</a:t>
            </a:r>
            <a:r>
              <a:rPr lang="nl-NL" dirty="0"/>
              <a:t> workflow </a:t>
            </a:r>
            <a:r>
              <a:rPr lang="nl-NL" dirty="0" err="1"/>
              <a:t>instance</a:t>
            </a:r>
            <a:br>
              <a:rPr lang="nl-NL" dirty="0"/>
            </a:br>
            <a:endParaRPr lang="nl-NL" dirty="0"/>
          </a:p>
          <a:p>
            <a:r>
              <a:rPr lang="nl-NL" dirty="0"/>
              <a:t>Design for </a:t>
            </a:r>
          </a:p>
          <a:p>
            <a:pPr lvl="1"/>
            <a:r>
              <a:rPr lang="nl-NL" dirty="0" err="1"/>
              <a:t>horizontal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 (multiple </a:t>
            </a:r>
            <a:r>
              <a:rPr lang="nl-NL" dirty="0" err="1"/>
              <a:t>instances</a:t>
            </a:r>
            <a:r>
              <a:rPr lang="nl-NL" dirty="0"/>
              <a:t> of microservices)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session</a:t>
            </a:r>
            <a:r>
              <a:rPr lang="nl-NL" dirty="0"/>
              <a:t> (full </a:t>
            </a:r>
            <a:r>
              <a:rPr lang="nl-NL" dirty="0" err="1"/>
              <a:t>and</a:t>
            </a:r>
            <a:r>
              <a:rPr lang="nl-NL" dirty="0"/>
              <a:t> instant </a:t>
            </a:r>
            <a:r>
              <a:rPr lang="nl-NL" dirty="0" err="1"/>
              <a:t>amnesia</a:t>
            </a:r>
            <a:r>
              <a:rPr lang="nl-NL" dirty="0"/>
              <a:t> in microservices)</a:t>
            </a:r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premises</a:t>
            </a:r>
            <a:r>
              <a:rPr lang="nl-NL" dirty="0"/>
              <a:t> (</a:t>
            </a:r>
            <a:r>
              <a:rPr lang="nl-NL" dirty="0" err="1"/>
              <a:t>cloud</a:t>
            </a:r>
            <a:r>
              <a:rPr lang="nl-NL" dirty="0"/>
              <a:t>, </a:t>
            </a:r>
            <a:r>
              <a:rPr lang="nl-NL" dirty="0" err="1"/>
              <a:t>geograhic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long running, high </a:t>
            </a:r>
            <a:r>
              <a:rPr lang="nl-NL" dirty="0" err="1"/>
              <a:t>peaking</a:t>
            </a:r>
            <a:r>
              <a:rPr lang="nl-NL" dirty="0"/>
              <a:t> traffic</a:t>
            </a:r>
            <a:br>
              <a:rPr lang="nl-NL" dirty="0"/>
            </a:br>
            <a:endParaRPr lang="nl-NL" dirty="0"/>
          </a:p>
          <a:p>
            <a:r>
              <a:rPr lang="nl-NL" dirty="0"/>
              <a:t>Take a look at </a:t>
            </a:r>
            <a:r>
              <a:rPr lang="nl-NL" dirty="0" err="1"/>
              <a:t>Zeebe</a:t>
            </a:r>
            <a:r>
              <a:rPr lang="nl-NL" dirty="0"/>
              <a:t>, Conductor, </a:t>
            </a:r>
            <a:r>
              <a:rPr lang="nl-NL" dirty="0" err="1"/>
              <a:t>Camunda</a:t>
            </a:r>
            <a:r>
              <a:rPr lang="nl-NL" dirty="0"/>
              <a:t>, Cadence, AWS Step </a:t>
            </a:r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83E6BD-B744-42A5-8816-9EB0B1E32E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4" descr="Image result for camunda">
            <a:extLst>
              <a:ext uri="{FF2B5EF4-FFF2-40B4-BE49-F238E27FC236}">
                <a16:creationId xmlns:a16="http://schemas.microsoft.com/office/drawing/2014/main" id="{58577B95-0C5A-431A-9B4D-D3C63B1C1F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545" b="32667"/>
          <a:stretch/>
        </p:blipFill>
        <p:spPr bwMode="auto">
          <a:xfrm>
            <a:off x="7692194" y="4653975"/>
            <a:ext cx="1170690" cy="23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Snagit_PPT3235">
            <a:extLst>
              <a:ext uri="{FF2B5EF4-FFF2-40B4-BE49-F238E27FC236}">
                <a16:creationId xmlns:a16="http://schemas.microsoft.com/office/drawing/2014/main" id="{03235448-8F58-4AFB-B73C-D8CBD493BD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732" y="3916876"/>
            <a:ext cx="813527" cy="289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866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D7EF0D9B-B44A-4150-9237-52A308E0A2D8}"/>
              </a:ext>
            </a:extLst>
          </p:cNvPr>
          <p:cNvSpPr/>
          <p:nvPr/>
        </p:nvSpPr>
        <p:spPr>
          <a:xfrm>
            <a:off x="1205948" y="187824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524D9F3-B2F6-40D5-A852-FC092C32683D}"/>
              </a:ext>
            </a:extLst>
          </p:cNvPr>
          <p:cNvSpPr/>
          <p:nvPr/>
        </p:nvSpPr>
        <p:spPr>
          <a:xfrm>
            <a:off x="1385490" y="2105988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565032" y="2333729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7281286" y="2129730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B</a:t>
            </a:r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4120112" y="1509712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3240" y="2629443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</p:cNvCxnSpPr>
          <p:nvPr/>
        </p:nvCxnSpPr>
        <p:spPr>
          <a:xfrm flipV="1">
            <a:off x="3333197" y="2556452"/>
            <a:ext cx="994082" cy="35419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803593" y="2434133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498558" y="2556450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6379563" y="2244810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4327279" y="2478990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4327279" y="3121387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498558" y="2795314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6394258" y="2941459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451329" y="2606831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7036226" y="230222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3119889" y="24624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6956896" y="2836185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2101054" y="309994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B767D465-9F16-4B37-B83D-D706805FF73E}"/>
              </a:ext>
            </a:extLst>
          </p:cNvPr>
          <p:cNvSpPr/>
          <p:nvPr/>
        </p:nvSpPr>
        <p:spPr>
          <a:xfrm>
            <a:off x="2299460" y="956999"/>
            <a:ext cx="2130657" cy="733470"/>
          </a:xfrm>
          <a:prstGeom prst="wedgeRectCallout">
            <a:avLst>
              <a:gd name="adj1" fmla="val 7256"/>
              <a:gd name="adj2" fmla="val 17443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</a:t>
            </a:r>
            <a:r>
              <a:rPr lang="nl-NL" sz="1050" dirty="0" err="1"/>
              <a:t>asynchronous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a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</a:t>
            </a:r>
            <a:endParaRPr lang="en-NL" sz="1050" dirty="0"/>
          </a:p>
        </p:txBody>
      </p:sp>
      <p:sp>
        <p:nvSpPr>
          <p:cNvPr id="53" name="Cylinder 52">
            <a:extLst>
              <a:ext uri="{FF2B5EF4-FFF2-40B4-BE49-F238E27FC236}">
                <a16:creationId xmlns:a16="http://schemas.microsoft.com/office/drawing/2014/main" id="{02885323-9191-40E2-A949-803B2F574874}"/>
              </a:ext>
            </a:extLst>
          </p:cNvPr>
          <p:cNvSpPr/>
          <p:nvPr/>
        </p:nvSpPr>
        <p:spPr>
          <a:xfrm>
            <a:off x="961703" y="3759285"/>
            <a:ext cx="1303897" cy="312971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80C5FC86-5FE9-49BA-9FF1-ACED2B8EB5A3}"/>
              </a:ext>
            </a:extLst>
          </p:cNvPr>
          <p:cNvCxnSpPr>
            <a:cxnSpLocks/>
            <a:stCxn id="5" idx="2"/>
            <a:endCxn id="53" idx="1"/>
          </p:cNvCxnSpPr>
          <p:nvPr/>
        </p:nvCxnSpPr>
        <p:spPr>
          <a:xfrm rot="5400000">
            <a:off x="1817462" y="3131604"/>
            <a:ext cx="423871" cy="831490"/>
          </a:xfrm>
          <a:prstGeom prst="bentConnector3">
            <a:avLst>
              <a:gd name="adj1" fmla="val 50000"/>
            </a:avLst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5D60A8F9-E7A4-4FB0-BCE8-D98AB3026DC5}"/>
              </a:ext>
            </a:extLst>
          </p:cNvPr>
          <p:cNvSpPr/>
          <p:nvPr/>
        </p:nvSpPr>
        <p:spPr>
          <a:xfrm>
            <a:off x="741261" y="1871803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L" dirty="0"/>
              <a:t>µ</a:t>
            </a:r>
            <a:r>
              <a:rPr lang="nl-NL" dirty="0"/>
              <a:t>   A</a:t>
            </a:r>
            <a:endParaRPr lang="en-NL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cxnSpLocks/>
            <a:stCxn id="27" idx="1"/>
          </p:cNvCxnSpPr>
          <p:nvPr/>
        </p:nvCxnSpPr>
        <p:spPr>
          <a:xfrm flipH="1" flipV="1">
            <a:off x="2417975" y="2614253"/>
            <a:ext cx="1909304" cy="5864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803593" y="2844801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174627" y="25477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93BE2908-1157-45ED-A691-37E2DEB0486D}"/>
              </a:ext>
            </a:extLst>
          </p:cNvPr>
          <p:cNvSpPr/>
          <p:nvPr/>
        </p:nvSpPr>
        <p:spPr>
          <a:xfrm>
            <a:off x="1072062" y="2863171"/>
            <a:ext cx="204952" cy="930935"/>
          </a:xfrm>
          <a:custGeom>
            <a:avLst/>
            <a:gdLst>
              <a:gd name="connsiteX0" fmla="*/ 204952 w 204952"/>
              <a:gd name="connsiteY0" fmla="*/ 0 h 930935"/>
              <a:gd name="connsiteX1" fmla="*/ 126124 w 204952"/>
              <a:gd name="connsiteY1" fmla="*/ 930165 h 930935"/>
              <a:gd name="connsiteX2" fmla="*/ 0 w 204952"/>
              <a:gd name="connsiteY2" fmla="*/ 126124 h 930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4952" h="930935">
                <a:moveTo>
                  <a:pt x="204952" y="0"/>
                </a:moveTo>
                <a:cubicBezTo>
                  <a:pt x="182617" y="454572"/>
                  <a:pt x="160283" y="909144"/>
                  <a:pt x="126124" y="930165"/>
                </a:cubicBezTo>
                <a:cubicBezTo>
                  <a:pt x="91965" y="951186"/>
                  <a:pt x="45982" y="538655"/>
                  <a:pt x="0" y="126124"/>
                </a:cubicBezTo>
              </a:path>
            </a:pathLst>
          </a:custGeom>
          <a:noFill/>
          <a:ln>
            <a:solidFill>
              <a:schemeClr val="accent4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EC04FE2A-8237-4C53-AF08-562E1BFBC56E}"/>
              </a:ext>
            </a:extLst>
          </p:cNvPr>
          <p:cNvSpPr/>
          <p:nvPr/>
        </p:nvSpPr>
        <p:spPr>
          <a:xfrm>
            <a:off x="1174538" y="261425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444E2A88-78B5-4BD1-81F5-100A6B96948F}"/>
              </a:ext>
            </a:extLst>
          </p:cNvPr>
          <p:cNvSpPr/>
          <p:nvPr/>
        </p:nvSpPr>
        <p:spPr>
          <a:xfrm>
            <a:off x="6288249" y="3582591"/>
            <a:ext cx="2130657" cy="884007"/>
          </a:xfrm>
          <a:prstGeom prst="wedgeRectCallout">
            <a:avLst>
              <a:gd name="adj1" fmla="val -25671"/>
              <a:gd name="adj2" fmla="val -11037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Put response as a </a:t>
            </a:r>
            <a:r>
              <a:rPr lang="nl-NL" sz="1050" dirty="0" err="1"/>
              <a:t>message</a:t>
            </a:r>
            <a:r>
              <a:rPr lang="nl-NL" sz="1050" dirty="0"/>
              <a:t> on </a:t>
            </a:r>
            <a:r>
              <a:rPr lang="nl-NL" sz="1050" dirty="0" err="1"/>
              <a:t>an</a:t>
            </a:r>
            <a:r>
              <a:rPr lang="nl-NL" sz="1050" dirty="0"/>
              <a:t> Event Topic</a:t>
            </a:r>
          </a:p>
          <a:p>
            <a:pPr algn="ctr"/>
            <a:r>
              <a:rPr lang="nl-NL" sz="1050" dirty="0" err="1"/>
              <a:t>This</a:t>
            </a:r>
            <a:r>
              <a:rPr lang="nl-NL" sz="1050" dirty="0"/>
              <a:t> </a:t>
            </a:r>
            <a:r>
              <a:rPr lang="nl-NL" sz="1050" dirty="0" err="1"/>
              <a:t>message</a:t>
            </a:r>
            <a:r>
              <a:rPr lang="nl-NL" sz="1050" dirty="0"/>
              <a:t> </a:t>
            </a:r>
            <a:r>
              <a:rPr lang="nl-NL" sz="1050" dirty="0" err="1"/>
              <a:t>contains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same</a:t>
            </a:r>
            <a:r>
              <a:rPr lang="nl-NL" sz="1050" dirty="0"/>
              <a:t> ‘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</a:t>
            </a:r>
            <a:r>
              <a:rPr lang="nl-NL" sz="1050" dirty="0"/>
              <a:t>’ as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request</a:t>
            </a:r>
            <a:r>
              <a:rPr lang="nl-NL" sz="1050" dirty="0"/>
              <a:t> </a:t>
            </a:r>
            <a:r>
              <a:rPr lang="nl-NL" sz="1050" dirty="0" err="1"/>
              <a:t>contained</a:t>
            </a:r>
            <a:endParaRPr lang="en-NL" sz="1050" dirty="0"/>
          </a:p>
        </p:txBody>
      </p:sp>
      <p:sp>
        <p:nvSpPr>
          <p:cNvPr id="60" name="Speech Bubble: Rectangle 59">
            <a:extLst>
              <a:ext uri="{FF2B5EF4-FFF2-40B4-BE49-F238E27FC236}">
                <a16:creationId xmlns:a16="http://schemas.microsoft.com/office/drawing/2014/main" id="{0A3EA95F-3314-4C6E-AD99-B9D670EE555C}"/>
              </a:ext>
            </a:extLst>
          </p:cNvPr>
          <p:cNvSpPr/>
          <p:nvPr/>
        </p:nvSpPr>
        <p:spPr>
          <a:xfrm>
            <a:off x="163231" y="3947789"/>
            <a:ext cx="1108970" cy="791681"/>
          </a:xfrm>
          <a:prstGeom prst="wedgeRectCallout">
            <a:avLst>
              <a:gd name="adj1" fmla="val 39724"/>
              <a:gd name="adj2" fmla="val -12530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Retrieve</a:t>
            </a:r>
            <a:r>
              <a:rPr lang="nl-NL" sz="1050" dirty="0"/>
              <a:t> </a:t>
            </a:r>
            <a:r>
              <a:rPr lang="nl-NL" sz="1050" dirty="0" err="1"/>
              <a:t>original</a:t>
            </a:r>
            <a:r>
              <a:rPr lang="nl-NL" sz="1050" dirty="0"/>
              <a:t> context </a:t>
            </a:r>
            <a:r>
              <a:rPr lang="nl-NL" sz="1050" dirty="0" err="1"/>
              <a:t>based</a:t>
            </a:r>
            <a:r>
              <a:rPr lang="nl-NL" sz="1050" dirty="0"/>
              <a:t> on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07D71544-F7BA-490D-AF4E-B0CEF9B51B4B}"/>
              </a:ext>
            </a:extLst>
          </p:cNvPr>
          <p:cNvSpPr/>
          <p:nvPr/>
        </p:nvSpPr>
        <p:spPr>
          <a:xfrm>
            <a:off x="2391813" y="3973656"/>
            <a:ext cx="1108970" cy="791681"/>
          </a:xfrm>
          <a:prstGeom prst="wedgeRectCallout">
            <a:avLst>
              <a:gd name="adj1" fmla="val -47707"/>
              <a:gd name="adj2" fmla="val -122319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Store </a:t>
            </a:r>
            <a:r>
              <a:rPr lang="nl-NL" sz="1050" dirty="0" err="1"/>
              <a:t>current</a:t>
            </a:r>
            <a:r>
              <a:rPr lang="nl-NL" sz="1050" dirty="0"/>
              <a:t> context </a:t>
            </a:r>
            <a:r>
              <a:rPr lang="nl-NL" sz="1050" dirty="0" err="1"/>
              <a:t>associated</a:t>
            </a:r>
            <a:r>
              <a:rPr lang="nl-NL" sz="1050" dirty="0"/>
              <a:t> </a:t>
            </a:r>
            <a:r>
              <a:rPr lang="nl-NL" sz="1050" dirty="0" err="1"/>
              <a:t>with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correlation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114479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4.32099E-6 L -0.05157 -0.00309 " pathEditMode="relative" rAng="0" ptsTypes="AA">
                                      <p:cBhvr>
                                        <p:cTn id="60" dur="2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87" y="-1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5" grpId="1" animBg="1"/>
      <p:bldP spid="55" grpId="2" animBg="1"/>
      <p:bldP spid="54" grpId="0" animBg="1"/>
      <p:bldP spid="9" grpId="0" animBg="1"/>
      <p:bldP spid="12" grpId="0" animBg="1"/>
      <p:bldP spid="14" grpId="0" animBg="1"/>
      <p:bldP spid="25" grpId="0" animBg="1"/>
      <p:bldP spid="27" grpId="0" animBg="1"/>
      <p:bldP spid="31" grpId="0" animBg="1"/>
      <p:bldP spid="42" grpId="0" animBg="1"/>
      <p:bldP spid="43" grpId="0" animBg="1"/>
      <p:bldP spid="44" grpId="0" animBg="1"/>
      <p:bldP spid="48" grpId="0" animBg="1"/>
      <p:bldP spid="52" grpId="0" animBg="1"/>
      <p:bldP spid="53" grpId="0" animBg="1"/>
      <p:bldP spid="57" grpId="0" animBg="1"/>
      <p:bldP spid="29" grpId="0" animBg="1"/>
      <p:bldP spid="45" grpId="0" animBg="1"/>
      <p:bldP spid="37" grpId="0" animBg="1"/>
      <p:bldP spid="56" grpId="0" animBg="1"/>
      <p:bldP spid="59" grpId="0" animBg="1"/>
      <p:bldP spid="60" grpId="0" animBg="1"/>
      <p:bldP spid="6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strike="sngStrike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r>
              <a:rPr lang="nl-NL" b="1" strike="sngStrik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social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distancing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endParaRPr lang="nl-NL" b="1" strike="sngStrike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dirty="0"/>
              <a:t>Lab 4 – Microservices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Choreography</a:t>
            </a:r>
            <a:endParaRPr lang="nl-NL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325781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</a:t>
            </a:r>
            <a:r>
              <a:rPr lang="nl-NL" dirty="0" err="1"/>
              <a:t>wannabees</a:t>
            </a:r>
            <a:r>
              <a:rPr lang="nl-NL" dirty="0"/>
              <a:t>, </a:t>
            </a:r>
            <a:br>
              <a:rPr lang="nl-NL" dirty="0"/>
            </a:br>
            <a:r>
              <a:rPr lang="nl-NL" dirty="0" err="1"/>
              <a:t>lookalikes</a:t>
            </a:r>
            <a:r>
              <a:rPr lang="nl-NL" dirty="0"/>
              <a:t>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data/</a:t>
            </a:r>
            <a:r>
              <a:rPr lang="nl-NL" dirty="0" err="1"/>
              <a:t>capture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Strimzi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on </a:t>
            </a:r>
            <a:r>
              <a:rPr lang="nl-NL" dirty="0" err="1"/>
              <a:t>Kubernetes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19B861B-8B2C-466B-8726-2F8FF21D2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179" y="1706127"/>
            <a:ext cx="4617955" cy="267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r>
              <a:rPr lang="nl-NL" dirty="0"/>
              <a:t> – Part Three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/>
              <a:t>Microservices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the</a:t>
            </a:r>
            <a:r>
              <a:rPr lang="nl-NL" b="1" dirty="0"/>
              <a:t> </a:t>
            </a:r>
            <a:r>
              <a:rPr lang="nl-NL" b="1" dirty="0" err="1"/>
              <a:t>quest</a:t>
            </a:r>
            <a:r>
              <a:rPr lang="nl-NL" b="1" dirty="0"/>
              <a:t> for </a:t>
            </a:r>
            <a:r>
              <a:rPr lang="nl-NL" b="1" dirty="0" err="1"/>
              <a:t>decoupling</a:t>
            </a:r>
            <a:endParaRPr lang="nl-NL" b="1" dirty="0"/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b="1" dirty="0"/>
              <a:t>But </a:t>
            </a:r>
            <a:r>
              <a:rPr lang="nl-NL" b="1" dirty="0" err="1"/>
              <a:t>wait</a:t>
            </a:r>
            <a:r>
              <a:rPr lang="nl-NL" b="1" dirty="0"/>
              <a:t> – </a:t>
            </a:r>
            <a:r>
              <a:rPr lang="nl-NL" b="1" dirty="0" err="1"/>
              <a:t>there</a:t>
            </a:r>
            <a:r>
              <a:rPr lang="nl-NL" b="1" dirty="0"/>
              <a:t> is more: </a:t>
            </a:r>
          </a:p>
          <a:p>
            <a:pPr lvl="1"/>
            <a:r>
              <a:rPr lang="nl-NL" b="1" dirty="0" err="1"/>
              <a:t>Ecosystem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supporting</a:t>
            </a:r>
            <a:r>
              <a:rPr lang="nl-NL" b="1" dirty="0"/>
              <a:t> tools</a:t>
            </a:r>
          </a:p>
          <a:p>
            <a:pPr lvl="1"/>
            <a:r>
              <a:rPr lang="nl-NL" b="1" dirty="0" err="1"/>
              <a:t>Alternative</a:t>
            </a:r>
            <a:r>
              <a:rPr lang="nl-NL" b="1" dirty="0"/>
              <a:t> </a:t>
            </a:r>
            <a:r>
              <a:rPr lang="nl-NL" b="1" dirty="0" err="1"/>
              <a:t>offerings</a:t>
            </a:r>
            <a:r>
              <a:rPr lang="nl-NL" b="1" dirty="0"/>
              <a:t> (public </a:t>
            </a:r>
            <a:r>
              <a:rPr lang="nl-NL" b="1" dirty="0" err="1"/>
              <a:t>cloud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stand-alone</a:t>
            </a:r>
            <a:r>
              <a:rPr lang="nl-NL" b="1" dirty="0"/>
              <a:t>)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29016E3-85C8-44EB-841D-FAD4A954E168}"/>
              </a:ext>
            </a:extLst>
          </p:cNvPr>
          <p:cNvSpPr txBox="1"/>
          <p:nvPr/>
        </p:nvSpPr>
        <p:spPr>
          <a:xfrm rot="16200000">
            <a:off x="58994" y="1246240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65000"/>
                  </a:schemeClr>
                </a:solidFill>
              </a:rPr>
              <a:t>Part </a:t>
            </a:r>
            <a:r>
              <a:rPr lang="nl-NL" sz="1300" dirty="0" err="1">
                <a:solidFill>
                  <a:schemeClr val="bg1">
                    <a:lumMod val="65000"/>
                  </a:schemeClr>
                </a:solidFill>
              </a:rPr>
              <a:t>One</a:t>
            </a:r>
            <a:endParaRPr lang="en-NL" sz="13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8CA302-849F-48ED-BAC0-F5B0EE83E134}"/>
              </a:ext>
            </a:extLst>
          </p:cNvPr>
          <p:cNvSpPr txBox="1"/>
          <p:nvPr/>
        </p:nvSpPr>
        <p:spPr>
          <a:xfrm rot="16200000">
            <a:off x="58993" y="2600633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>
                    <a:lumMod val="65000"/>
                  </a:schemeClr>
                </a:solidFill>
              </a:rPr>
              <a:t>Part </a:t>
            </a:r>
            <a:r>
              <a:rPr lang="nl-NL" sz="1300" dirty="0" err="1">
                <a:solidFill>
                  <a:schemeClr val="bg1">
                    <a:lumMod val="65000"/>
                  </a:schemeClr>
                </a:solidFill>
              </a:rPr>
              <a:t>Two</a:t>
            </a:r>
            <a:endParaRPr lang="en-NL" sz="1300" dirty="0" err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6DFD2-DF43-49E3-B995-199C13747D56}"/>
              </a:ext>
            </a:extLst>
          </p:cNvPr>
          <p:cNvSpPr txBox="1"/>
          <p:nvPr/>
        </p:nvSpPr>
        <p:spPr>
          <a:xfrm rot="16200000">
            <a:off x="-19555" y="3490452"/>
            <a:ext cx="82554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b="1" dirty="0"/>
              <a:t>Part Three</a:t>
            </a:r>
            <a:endParaRPr lang="en-NL" sz="1300" b="1" dirty="0" err="1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AAE628F-F3A5-4920-BDCB-4329050FF591}"/>
              </a:ext>
            </a:extLst>
          </p:cNvPr>
          <p:cNvCxnSpPr/>
          <p:nvPr/>
        </p:nvCxnSpPr>
        <p:spPr>
          <a:xfrm>
            <a:off x="95865" y="3126658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CD4BE66-30A3-44FE-A860-461007BD769E}"/>
              </a:ext>
            </a:extLst>
          </p:cNvPr>
          <p:cNvCxnSpPr/>
          <p:nvPr/>
        </p:nvCxnSpPr>
        <p:spPr>
          <a:xfrm>
            <a:off x="95865" y="2341853"/>
            <a:ext cx="5678129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45037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4C118-C35A-409A-A2B9-1846F2CD6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Axual</a:t>
            </a:r>
            <a:r>
              <a:rPr lang="nl-NL" dirty="0"/>
              <a:t> Platform – </a:t>
            </a:r>
            <a:r>
              <a:rPr lang="nl-NL" dirty="0" err="1"/>
              <a:t>makes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manageable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49B07D-17C5-45AD-AB39-535FDEAAA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04913" cy="3780000"/>
          </a:xfrm>
        </p:spPr>
        <p:txBody>
          <a:bodyPr/>
          <a:lstStyle/>
          <a:p>
            <a:r>
              <a:rPr lang="en-US" b="1" dirty="0"/>
              <a:t>Self-Service Data Governance for Streams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streams (topics), applications and their owners are </a:t>
            </a:r>
            <a:br>
              <a:rPr lang="en-US" dirty="0"/>
            </a:br>
            <a:r>
              <a:rPr lang="en-US" dirty="0"/>
              <a:t>registered centrally, governed </a:t>
            </a:r>
            <a:r>
              <a:rPr lang="en-US" dirty="0" err="1"/>
              <a:t>decentrally</a:t>
            </a:r>
            <a:r>
              <a:rPr lang="en-US" dirty="0"/>
              <a:t> by your DevOps teams</a:t>
            </a:r>
          </a:p>
          <a:p>
            <a:r>
              <a:rPr lang="en-US" b="1" dirty="0"/>
              <a:t>Data synchronization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scale your streaming platform securely across multiple </a:t>
            </a:r>
            <a:br>
              <a:rPr lang="en-US" dirty="0"/>
            </a:br>
            <a:r>
              <a:rPr lang="en-US" dirty="0"/>
              <a:t>clusters, in on-prem or cloud clusters, or in a </a:t>
            </a:r>
            <a:br>
              <a:rPr lang="en-US" dirty="0"/>
            </a:br>
            <a:r>
              <a:rPr lang="en-US" dirty="0"/>
              <a:t>hybrid setup. Seamless to your connecting apps.</a:t>
            </a:r>
          </a:p>
          <a:p>
            <a:r>
              <a:rPr lang="en-US" b="1" dirty="0"/>
              <a:t>Stream </a:t>
            </a:r>
            <a:r>
              <a:rPr lang="en-US" b="1" dirty="0" err="1"/>
              <a:t>namespacing</a:t>
            </a:r>
            <a:r>
              <a:rPr lang="en-US" dirty="0"/>
              <a:t>: organize your streams based </a:t>
            </a:r>
            <a:br>
              <a:rPr lang="en-US" dirty="0"/>
            </a:br>
            <a:r>
              <a:rPr lang="en-US" dirty="0"/>
              <a:t>on tenant or environment, supporting the lifecycle </a:t>
            </a:r>
            <a:br>
              <a:rPr lang="en-US" dirty="0"/>
            </a:br>
            <a:r>
              <a:rPr lang="en-US" dirty="0"/>
              <a:t>of connecting applications</a:t>
            </a:r>
          </a:p>
          <a:p>
            <a:r>
              <a:rPr lang="en-US" b="1" dirty="0"/>
              <a:t>Schema Governance</a:t>
            </a:r>
            <a:r>
              <a:rPr lang="en-US" dirty="0"/>
              <a:t>: assign schemas to be used </a:t>
            </a:r>
            <a:br>
              <a:rPr lang="en-US" dirty="0"/>
            </a:br>
            <a:r>
              <a:rPr lang="en-US" dirty="0"/>
              <a:t>by your data streams</a:t>
            </a:r>
          </a:p>
          <a:p>
            <a:r>
              <a:rPr lang="en-US" b="1" dirty="0"/>
              <a:t>100% compatible with Apache Kafka™️</a:t>
            </a:r>
            <a:endParaRPr lang="en-US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A0D9E3-9615-4EB5-A63C-E9B31F27E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841E2E8B-5384-4B98-B3A4-3F6DFFDEB67E}"/>
              </a:ext>
            </a:extLst>
          </p:cNvPr>
          <p:cNvSpPr/>
          <p:nvPr/>
        </p:nvSpPr>
        <p:spPr>
          <a:xfrm>
            <a:off x="7393013" y="262395"/>
            <a:ext cx="1291416" cy="1043926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7" name="Picture 2" descr="Image result for logo kafka">
            <a:extLst>
              <a:ext uri="{FF2B5EF4-FFF2-40B4-BE49-F238E27FC236}">
                <a16:creationId xmlns:a16="http://schemas.microsoft.com/office/drawing/2014/main" id="{5CE398DC-6643-431E-AF9C-C1A5EF07F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999" y="749951"/>
            <a:ext cx="921764" cy="484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BCC53B88-105B-4DE0-BB35-30CF6E1D9FB7}"/>
              </a:ext>
            </a:extLst>
          </p:cNvPr>
          <p:cNvSpPr/>
          <p:nvPr/>
        </p:nvSpPr>
        <p:spPr>
          <a:xfrm>
            <a:off x="6965395" y="-123913"/>
            <a:ext cx="2315579" cy="1994457"/>
          </a:xfrm>
          <a:prstGeom prst="cube">
            <a:avLst/>
          </a:prstGeom>
          <a:gradFill>
            <a:gsLst>
              <a:gs pos="0">
                <a:schemeClr val="dk1">
                  <a:lumMod val="110000"/>
                  <a:satMod val="105000"/>
                  <a:tint val="67000"/>
                  <a:alpha val="51000"/>
                </a:schemeClr>
              </a:gs>
              <a:gs pos="50000">
                <a:schemeClr val="dk1">
                  <a:lumMod val="105000"/>
                  <a:satMod val="103000"/>
                  <a:tint val="73000"/>
                  <a:alpha val="59000"/>
                </a:schemeClr>
              </a:gs>
              <a:gs pos="100000">
                <a:schemeClr val="dk1">
                  <a:lumMod val="105000"/>
                  <a:satMod val="109000"/>
                  <a:tint val="81000"/>
                  <a:alpha val="54000"/>
                </a:schemeClr>
              </a:gs>
            </a:gsLst>
          </a:gra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Snagit_SNG830">
            <a:extLst>
              <a:ext uri="{FF2B5EF4-FFF2-40B4-BE49-F238E27FC236}">
                <a16:creationId xmlns:a16="http://schemas.microsoft.com/office/drawing/2014/main" id="{633684CB-D9EF-45F8-B165-202B94EBF3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4633" y="1435459"/>
            <a:ext cx="1120237" cy="373412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4A2D68D-DC47-4B45-8FF3-145D7C51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3994" y="2010044"/>
            <a:ext cx="2981582" cy="28454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540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4734009-ABAE-48E6-9BF2-10A5E5638BF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6946" y="1949615"/>
            <a:ext cx="7168319" cy="2826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4ABD77-3067-4F95-821D-E6607A95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nl-NL" dirty="0" err="1"/>
              <a:t>technologies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F58CCA-86A5-4685-A9E8-58600CDC90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the</a:t>
            </a:r>
            <a:r>
              <a:rPr lang="nl-NL" dirty="0"/>
              <a:t> medium for </a:t>
            </a:r>
            <a:r>
              <a:rPr lang="nl-NL" dirty="0" err="1"/>
              <a:t>persistence</a:t>
            </a:r>
            <a:r>
              <a:rPr lang="nl-NL" dirty="0"/>
              <a:t>, </a:t>
            </a:r>
            <a:r>
              <a:rPr lang="nl-NL" dirty="0" err="1"/>
              <a:t>distribution</a:t>
            </a:r>
            <a:r>
              <a:rPr lang="nl-NL" dirty="0"/>
              <a:t>, </a:t>
            </a:r>
            <a:r>
              <a:rPr lang="nl-NL" dirty="0" err="1"/>
              <a:t>orchestration</a:t>
            </a:r>
            <a:r>
              <a:rPr lang="nl-NL" dirty="0"/>
              <a:t>, open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dozens</a:t>
            </a:r>
            <a:r>
              <a:rPr lang="nl-NL" dirty="0"/>
              <a:t> of </a:t>
            </a:r>
            <a:r>
              <a:rPr lang="nl-NL" dirty="0" err="1"/>
              <a:t>technologies</a:t>
            </a:r>
            <a:r>
              <a:rPr lang="nl-NL" dirty="0"/>
              <a:t>, </a:t>
            </a:r>
            <a:r>
              <a:rPr lang="nl-NL" dirty="0" err="1"/>
              <a:t>vendors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locations</a:t>
            </a:r>
            <a:endParaRPr lang="nl-NL" dirty="0"/>
          </a:p>
          <a:p>
            <a:r>
              <a:rPr lang="nl-NL" dirty="0" err="1"/>
              <a:t>Declarative</a:t>
            </a:r>
            <a:r>
              <a:rPr lang="nl-NL" dirty="0"/>
              <a:t> </a:t>
            </a:r>
            <a:r>
              <a:rPr lang="nl-NL" dirty="0" err="1"/>
              <a:t>agents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read&amp;produce</a:t>
            </a:r>
            <a:r>
              <a:rPr lang="nl-NL" dirty="0"/>
              <a:t> (source) or </a:t>
            </a:r>
            <a:r>
              <a:rPr lang="nl-NL" dirty="0" err="1"/>
              <a:t>consume&amp;write</a:t>
            </a:r>
            <a:r>
              <a:rPr lang="nl-NL" dirty="0"/>
              <a:t> (</a:t>
            </a:r>
            <a:r>
              <a:rPr lang="nl-NL" dirty="0" err="1"/>
              <a:t>sink</a:t>
            </a:r>
            <a:r>
              <a:rPr lang="nl-NL" dirty="0"/>
              <a:t>)</a:t>
            </a:r>
            <a:endParaRPr lang="en-NL" dirty="0"/>
          </a:p>
          <a:p>
            <a:r>
              <a:rPr lang="nl-NL" dirty="0" err="1"/>
              <a:t>Connectors</a:t>
            </a:r>
            <a:r>
              <a:rPr lang="nl-NL" dirty="0"/>
              <a:t> (140+) </a:t>
            </a:r>
            <a:r>
              <a:rPr lang="nl-NL" dirty="0" err="1"/>
              <a:t>available</a:t>
            </a:r>
            <a:r>
              <a:rPr lang="nl-NL" dirty="0"/>
              <a:t> on </a:t>
            </a:r>
            <a:r>
              <a:rPr lang="nl-NL" dirty="0" err="1"/>
              <a:t>Confluent</a:t>
            </a:r>
            <a:r>
              <a:rPr lang="nl-NL" dirty="0"/>
              <a:t> Hub</a:t>
            </a:r>
          </a:p>
          <a:p>
            <a:pPr lvl="1"/>
            <a:r>
              <a:rPr lang="nl-NL" dirty="0"/>
              <a:t>Community, Open Source, Commercial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3AE5-3EDA-45E0-924F-77869225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1E9FB63F-3B12-498D-9A87-7D0059C36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513" y="4690394"/>
            <a:ext cx="391479" cy="18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6F7B17A7-4788-469C-AE92-B4CEC1266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7285" y="4690394"/>
            <a:ext cx="451016" cy="213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782611-9CB6-4D7A-916D-AB9F88B3C8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7255" y="3091127"/>
            <a:ext cx="391479" cy="39046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D18E8BF-C074-4124-A920-6FE98F151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3626" y="3481594"/>
            <a:ext cx="391479" cy="39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077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ABD77-3067-4F95-821D-E6607A951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Connect Webinar – Morgenochtend (23 april) 11.00 uur</a:t>
            </a:r>
            <a:endParaRPr lang="en-NL" dirty="0"/>
          </a:p>
        </p:txBody>
      </p:sp>
      <p:pic>
        <p:nvPicPr>
          <p:cNvPr id="7" name="Snagit_SNG82B">
            <a:extLst>
              <a:ext uri="{FF2B5EF4-FFF2-40B4-BE49-F238E27FC236}">
                <a16:creationId xmlns:a16="http://schemas.microsoft.com/office/drawing/2014/main" id="{9910F52A-50D5-4E20-867B-492068FEE8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52790"/>
          <a:stretch/>
        </p:blipFill>
        <p:spPr>
          <a:xfrm>
            <a:off x="322733" y="885005"/>
            <a:ext cx="4573732" cy="37892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CA3AE5-3EDA-45E0-924F-77869225A9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9" name="Snagit_SNG836">
            <a:extLst>
              <a:ext uri="{FF2B5EF4-FFF2-40B4-BE49-F238E27FC236}">
                <a16:creationId xmlns:a16="http://schemas.microsoft.com/office/drawing/2014/main" id="{17DA8D40-C766-462D-8D0D-4CC753F384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8172" r="7746"/>
          <a:stretch/>
        </p:blipFill>
        <p:spPr>
          <a:xfrm>
            <a:off x="5073683" y="885005"/>
            <a:ext cx="3843450" cy="378929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0B7E0E3-A217-446D-B6FC-D58A5DE65D30}"/>
              </a:ext>
            </a:extLst>
          </p:cNvPr>
          <p:cNvSpPr txBox="1"/>
          <p:nvPr/>
        </p:nvSpPr>
        <p:spPr>
          <a:xfrm>
            <a:off x="65902" y="4755834"/>
            <a:ext cx="500778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hlinkClick r:id="rId5"/>
              </a:rPr>
              <a:t>https://www.confluent.io/online-talks/from-zero-to-hero-with-kafka-connect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2276652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77008"/>
            <a:ext cx="6623999" cy="3780000"/>
          </a:xfrm>
        </p:spPr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nl-NL" dirty="0"/>
          </a:p>
          <a:p>
            <a:r>
              <a:rPr lang="nl-NL" dirty="0" err="1"/>
              <a:t>RedHat</a:t>
            </a:r>
            <a:r>
              <a:rPr lang="nl-NL" dirty="0"/>
              <a:t> AMQ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r>
              <a:rPr lang="nl-NL" dirty="0"/>
              <a:t>, Apache </a:t>
            </a:r>
            <a:r>
              <a:rPr lang="nl-NL" dirty="0" err="1"/>
              <a:t>NiFi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1976787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448461"/>
            <a:ext cx="1007541" cy="822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llustration of Red Hat's AMQ product">
            <a:extLst>
              <a:ext uri="{FF2B5EF4-FFF2-40B4-BE49-F238E27FC236}">
                <a16:creationId xmlns:a16="http://schemas.microsoft.com/office/drawing/2014/main" id="{18B89052-0016-4D85-AC9C-0936D5DF0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429" y="3271245"/>
            <a:ext cx="1337686" cy="1112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88C8-53D5-4090-8952-A0005BAB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0905-F643-4EAF-89C5-2B73DD070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Created</a:t>
            </a:r>
            <a:r>
              <a:rPr lang="nl-NL" dirty="0"/>
              <a:t> at Yahoo – </a:t>
            </a:r>
            <a:r>
              <a:rPr lang="nl-NL" dirty="0" err="1"/>
              <a:t>used</a:t>
            </a:r>
            <a:r>
              <a:rPr lang="nl-NL" dirty="0"/>
              <a:t> for </a:t>
            </a:r>
            <a:r>
              <a:rPr lang="nl-NL" dirty="0" err="1"/>
              <a:t>production</a:t>
            </a:r>
            <a:r>
              <a:rPr lang="nl-NL" dirty="0"/>
              <a:t> for &gt;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  (Ms </a:t>
            </a:r>
            <a:r>
              <a:rPr lang="nl-NL" dirty="0" err="1"/>
              <a:t>msg</a:t>
            </a:r>
            <a:r>
              <a:rPr lang="nl-NL" dirty="0"/>
              <a:t>/s)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orginated</a:t>
            </a:r>
            <a:r>
              <a:rPr lang="nl-NL" dirty="0"/>
              <a:t> at LinkedIn (</a:t>
            </a:r>
            <a:r>
              <a:rPr lang="nl-NL" dirty="0" err="1"/>
              <a:t>before</a:t>
            </a:r>
            <a:r>
              <a:rPr lang="nl-NL" dirty="0"/>
              <a:t> 2011)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Making </a:t>
            </a:r>
            <a:r>
              <a:rPr lang="nl-NL" dirty="0" err="1"/>
              <a:t>some</a:t>
            </a:r>
            <a:r>
              <a:rPr lang="nl-NL" dirty="0"/>
              <a:t> waves </a:t>
            </a:r>
            <a:br>
              <a:rPr lang="nl-NL" dirty="0"/>
            </a:br>
            <a:r>
              <a:rPr lang="nl-NL" dirty="0"/>
              <a:t>at conferences </a:t>
            </a:r>
            <a:r>
              <a:rPr lang="nl-NL" dirty="0" err="1"/>
              <a:t>recently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445CE-5FA1-40F5-AB7D-C54F1D80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Snagit_SNG83B">
            <a:extLst>
              <a:ext uri="{FF2B5EF4-FFF2-40B4-BE49-F238E27FC236}">
                <a16:creationId xmlns:a16="http://schemas.microsoft.com/office/drawing/2014/main" id="{FE3DBEB6-533E-4D1A-B76D-DB1F36EEE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0211" y="224084"/>
            <a:ext cx="2503576" cy="474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0E6044-FD16-4E09-AB5E-2903155E84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19424" y="1871001"/>
            <a:ext cx="5769538" cy="29844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A3EEDE-2B79-4058-9A5D-20FD374B53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0401" y="3578430"/>
            <a:ext cx="2278626" cy="1277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232648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C88C8-53D5-4090-8952-A0005BAB5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D20905-F643-4EAF-89C5-2B73DD070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Created</a:t>
            </a:r>
            <a:r>
              <a:rPr lang="nl-NL" dirty="0"/>
              <a:t> at Yahoo – </a:t>
            </a:r>
            <a:r>
              <a:rPr lang="nl-NL" dirty="0" err="1"/>
              <a:t>used</a:t>
            </a:r>
            <a:r>
              <a:rPr lang="nl-NL" dirty="0"/>
              <a:t> for </a:t>
            </a:r>
            <a:r>
              <a:rPr lang="nl-NL" dirty="0" err="1"/>
              <a:t>production</a:t>
            </a:r>
            <a:r>
              <a:rPr lang="nl-NL" dirty="0"/>
              <a:t> for &gt; </a:t>
            </a:r>
            <a:r>
              <a:rPr lang="nl-NL" dirty="0" err="1"/>
              <a:t>three</a:t>
            </a:r>
            <a:r>
              <a:rPr lang="nl-NL" dirty="0"/>
              <a:t> </a:t>
            </a:r>
            <a:r>
              <a:rPr lang="nl-NL" dirty="0" err="1"/>
              <a:t>years</a:t>
            </a:r>
            <a:r>
              <a:rPr lang="nl-NL" dirty="0"/>
              <a:t>  (Ms </a:t>
            </a:r>
            <a:r>
              <a:rPr lang="nl-NL" dirty="0" err="1"/>
              <a:t>msg</a:t>
            </a:r>
            <a:r>
              <a:rPr lang="nl-NL" dirty="0"/>
              <a:t>/s)</a:t>
            </a:r>
          </a:p>
          <a:p>
            <a:pPr lvl="1"/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orginated</a:t>
            </a:r>
            <a:r>
              <a:rPr lang="nl-NL" dirty="0"/>
              <a:t> at LinkedIn (</a:t>
            </a:r>
            <a:r>
              <a:rPr lang="nl-NL" dirty="0" err="1"/>
              <a:t>before</a:t>
            </a:r>
            <a:r>
              <a:rPr lang="nl-NL" dirty="0"/>
              <a:t> 2011)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C445CE-5FA1-40F5-AB7D-C54F1D805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Snagit_SNG83B">
            <a:extLst>
              <a:ext uri="{FF2B5EF4-FFF2-40B4-BE49-F238E27FC236}">
                <a16:creationId xmlns:a16="http://schemas.microsoft.com/office/drawing/2014/main" id="{FE3DBEB6-533E-4D1A-B76D-DB1F36EEE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211" y="224084"/>
            <a:ext cx="2503576" cy="47461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2B75CE-E5CB-4DFD-B712-A96570C65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58" y="1644901"/>
            <a:ext cx="8435743" cy="3071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073255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BC2E-0478-4E91-B086-BF66DD26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</a:t>
            </a:r>
            <a:r>
              <a:rPr lang="nl-NL" dirty="0" err="1"/>
              <a:t>and</a:t>
            </a:r>
            <a:r>
              <a:rPr lang="nl-NL" dirty="0"/>
              <a:t> Event Portal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4B98E-A31F-4CBF-90AA-AD271620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Broker </a:t>
            </a:r>
            <a:r>
              <a:rPr lang="nl-NL" dirty="0" err="1"/>
              <a:t>and</a:t>
            </a:r>
            <a:r>
              <a:rPr lang="nl-NL" dirty="0"/>
              <a:t> Event </a:t>
            </a:r>
            <a:r>
              <a:rPr lang="nl-NL" dirty="0" err="1"/>
              <a:t>Mesh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network</a:t>
            </a:r>
            <a:r>
              <a:rPr lang="nl-NL" dirty="0"/>
              <a:t> of Event Brokers)</a:t>
            </a:r>
          </a:p>
          <a:p>
            <a:r>
              <a:rPr lang="nl-NL" dirty="0"/>
              <a:t>Event Portal: </a:t>
            </a:r>
            <a:r>
              <a:rPr lang="nl-NL" dirty="0" err="1"/>
              <a:t>Governance</a:t>
            </a:r>
            <a:endParaRPr lang="nl-NL" dirty="0"/>
          </a:p>
          <a:p>
            <a:pPr lvl="1"/>
            <a:r>
              <a:rPr lang="nl-NL" dirty="0"/>
              <a:t>Event Portal </a:t>
            </a:r>
            <a:r>
              <a:rPr lang="nl-NL" dirty="0" err="1"/>
              <a:t>to</a:t>
            </a:r>
            <a:r>
              <a:rPr lang="nl-NL" dirty="0"/>
              <a:t> design, manage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share event </a:t>
            </a:r>
            <a:r>
              <a:rPr lang="nl-NL" dirty="0" err="1"/>
              <a:t>definitions</a:t>
            </a:r>
            <a:r>
              <a:rPr lang="nl-NL" dirty="0"/>
              <a:t> (</a:t>
            </a:r>
            <a:r>
              <a:rPr lang="nl-NL" dirty="0" err="1"/>
              <a:t>catalog</a:t>
            </a:r>
            <a:r>
              <a:rPr lang="nl-NL" dirty="0"/>
              <a:t>)</a:t>
            </a:r>
          </a:p>
          <a:p>
            <a:r>
              <a:rPr lang="en-US" dirty="0"/>
              <a:t>Streaming APIs &amp; Integration Connectors</a:t>
            </a:r>
          </a:p>
          <a:p>
            <a:pPr lvl="1"/>
            <a:r>
              <a:rPr lang="en-US" dirty="0"/>
              <a:t>Including Kafka Connector</a:t>
            </a:r>
          </a:p>
          <a:p>
            <a:pPr lvl="1"/>
            <a:endParaRPr lang="en-US" dirty="0"/>
          </a:p>
          <a:p>
            <a:r>
              <a:rPr lang="en-US" dirty="0"/>
              <a:t>Originating in Finance Industry</a:t>
            </a:r>
          </a:p>
          <a:p>
            <a:pPr lvl="1"/>
            <a:r>
              <a:rPr lang="en-US" dirty="0"/>
              <a:t>Since 2001</a:t>
            </a:r>
          </a:p>
          <a:p>
            <a:pPr lvl="1"/>
            <a:r>
              <a:rPr lang="en-US" dirty="0"/>
              <a:t>Generally Available: </a:t>
            </a:r>
            <a:r>
              <a:rPr lang="en-US" b="1" dirty="0"/>
              <a:t>April 2020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28EC0-693D-474D-9A91-B73EF303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BB49CB2-FEC8-459A-BE66-B09639F5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64" y="204787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BE5EA73-4E8C-40AE-AEE8-E20601046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4264" y="792000"/>
            <a:ext cx="4003339" cy="3461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601E18-E436-4065-8B99-84A4F06B2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52" y="4307474"/>
            <a:ext cx="5422700" cy="52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91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0BC2E-0478-4E91-B086-BF66DD269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</a:t>
            </a:r>
            <a:r>
              <a:rPr lang="nl-NL" dirty="0" err="1"/>
              <a:t>and</a:t>
            </a:r>
            <a:r>
              <a:rPr lang="nl-NL" dirty="0"/>
              <a:t> Event Portal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54B98E-A31F-4CBF-90AA-AD2716204C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USPs (compared to Kafka):</a:t>
            </a:r>
          </a:p>
          <a:p>
            <a:pPr lvl="1"/>
            <a:r>
              <a:rPr lang="en-US" dirty="0"/>
              <a:t>Hierarchical topics and subscriptions </a:t>
            </a:r>
            <a:br>
              <a:rPr lang="en-US" dirty="0"/>
            </a:br>
            <a:r>
              <a:rPr lang="en-US" dirty="0"/>
              <a:t>that contain event filter</a:t>
            </a:r>
          </a:p>
          <a:p>
            <a:pPr lvl="1"/>
            <a:r>
              <a:rPr lang="en-US" dirty="0"/>
              <a:t>Message order per topic (actually: producer)</a:t>
            </a:r>
          </a:p>
          <a:p>
            <a:pPr lvl="1"/>
            <a:r>
              <a:rPr lang="en-US" dirty="0"/>
              <a:t>Fine Grained Access Control</a:t>
            </a:r>
          </a:p>
          <a:p>
            <a:r>
              <a:rPr lang="en-US" dirty="0"/>
              <a:t>On Prem and Cloud</a:t>
            </a:r>
          </a:p>
          <a:p>
            <a:pPr lvl="1"/>
            <a:r>
              <a:rPr lang="en-US" dirty="0"/>
              <a:t>Start for free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B28EC0-693D-474D-9A91-B73EF303E7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5" name="Picture 12">
            <a:extLst>
              <a:ext uri="{FF2B5EF4-FFF2-40B4-BE49-F238E27FC236}">
                <a16:creationId xmlns:a16="http://schemas.microsoft.com/office/drawing/2014/main" id="{EBB49CB2-FEC8-459A-BE66-B09639F5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264" y="204787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diagram showing how Solace PubSub+ Event Broker forms an event mesh with PaaS, iPaaS and other technologies">
            <a:extLst>
              <a:ext uri="{FF2B5EF4-FFF2-40B4-BE49-F238E27FC236}">
                <a16:creationId xmlns:a16="http://schemas.microsoft.com/office/drawing/2014/main" id="{50973414-D103-4C6D-B940-568B2EB4A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776" y="2797800"/>
            <a:ext cx="4660490" cy="214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AAB868-B1FB-436A-9872-C7EED7C07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266" y="2118967"/>
            <a:ext cx="3768212" cy="13576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F7E43-9657-4E4F-97AF-02BAE195C1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3692" y="3835278"/>
            <a:ext cx="3871417" cy="10247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E8E986B-59BB-4C73-9616-5DDC93B8DD5D}"/>
              </a:ext>
            </a:extLst>
          </p:cNvPr>
          <p:cNvSpPr txBox="1"/>
          <p:nvPr/>
        </p:nvSpPr>
        <p:spPr>
          <a:xfrm>
            <a:off x="5275266" y="1918912"/>
            <a:ext cx="93615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Public Cloud</a:t>
            </a:r>
            <a:endParaRPr lang="en-NL" sz="1300" dirty="0" err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A97E6B-F44E-421B-A978-A889E1E8BE01}"/>
              </a:ext>
            </a:extLst>
          </p:cNvPr>
          <p:cNvSpPr txBox="1"/>
          <p:nvPr/>
        </p:nvSpPr>
        <p:spPr>
          <a:xfrm>
            <a:off x="5275266" y="3620632"/>
            <a:ext cx="187391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On Prem &amp; Private Cloud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235465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Recap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391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936000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7467204-3271-4171-8532-1C1423463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2B7FCBC-576F-4756-B73C-2CCAC03BF4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What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?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concepts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technology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1 – First hands-on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Programming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against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Brief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introduction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Node (JS)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2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Programmatic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interaction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with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Apache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Kafka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Shades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of Data – Streaming, CQRS, Event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Sourcing</a:t>
            </a:r>
            <a:endParaRPr lang="nl-NL" dirty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The Eneco Case – The Event Streaming Platform</a:t>
            </a:r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Lab 3 – DIY CQRS </a:t>
            </a:r>
          </a:p>
          <a:p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Microservices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the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quest</a:t>
            </a:r>
            <a:r>
              <a:rPr lang="nl-NL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</a:t>
            </a:r>
            <a:r>
              <a:rPr lang="nl-NL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decoupling</a:t>
            </a:r>
            <a:endParaRPr lang="nl-NL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nl-NL" b="1" dirty="0"/>
              <a:t>Lab 4 – Microservices </a:t>
            </a:r>
            <a:r>
              <a:rPr lang="nl-NL" b="1" dirty="0" err="1"/>
              <a:t>Interaction</a:t>
            </a:r>
            <a:r>
              <a:rPr lang="nl-NL" b="1" dirty="0"/>
              <a:t> </a:t>
            </a:r>
            <a:r>
              <a:rPr lang="nl-NL" b="1" dirty="0" err="1"/>
              <a:t>and</a:t>
            </a:r>
            <a:r>
              <a:rPr lang="nl-NL" b="1" dirty="0"/>
              <a:t> </a:t>
            </a:r>
            <a:r>
              <a:rPr lang="nl-NL" b="1" dirty="0" err="1"/>
              <a:t>Choreography</a:t>
            </a:r>
            <a:endParaRPr lang="nl-NL" b="1" dirty="0"/>
          </a:p>
          <a:p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But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wait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–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is more: 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Schema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Registry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Connect, Streams, KSQL</a:t>
            </a:r>
          </a:p>
          <a:p>
            <a:pPr lvl="1"/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Pulsar,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Solace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,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RabbitMQ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the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Public Cloud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Vendors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: </a:t>
            </a:r>
            <a:r>
              <a:rPr lang="nl-NL" dirty="0" err="1">
                <a:solidFill>
                  <a:schemeClr val="bg1">
                    <a:lumMod val="65000"/>
                  </a:schemeClr>
                </a:solidFill>
              </a:rPr>
              <a:t>Azure</a:t>
            </a:r>
            <a:r>
              <a:rPr lang="nl-NL" dirty="0">
                <a:solidFill>
                  <a:schemeClr val="bg1">
                    <a:lumMod val="65000"/>
                  </a:schemeClr>
                </a:solidFill>
              </a:rPr>
              <a:t> Event Hub &amp; Stream Analytics, OCI Streams, AWS MSK, </a:t>
            </a:r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87E958-33C8-495A-BB01-882F1D9C69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E1BDE1A-23D2-407F-AAC5-A5E6EC260DC0}"/>
              </a:ext>
            </a:extLst>
          </p:cNvPr>
          <p:cNvSpPr/>
          <p:nvPr/>
        </p:nvSpPr>
        <p:spPr>
          <a:xfrm>
            <a:off x="626805" y="3421626"/>
            <a:ext cx="5080311" cy="2654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4801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2907441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703442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1073958" y="2037228"/>
            <a:ext cx="1874519" cy="733470"/>
          </a:xfrm>
          <a:prstGeom prst="wedgeRectCallout">
            <a:avLst>
              <a:gd name="adj1" fmla="val 35495"/>
              <a:gd name="adj2" fmla="val 9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on workflow queue </a:t>
            </a:r>
            <a:r>
              <a:rPr lang="nl-NL" sz="1050" dirty="0" err="1"/>
              <a:t>to</a:t>
            </a:r>
            <a:r>
              <a:rPr lang="nl-NL" sz="1050" dirty="0"/>
              <a:t> produce a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083424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82" y="3203155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91694" y="3130164"/>
            <a:ext cx="1002027" cy="2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040332" y="317144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065000" y="3130162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2818522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2886820" y="4081018"/>
            <a:ext cx="1535156" cy="733470"/>
          </a:xfrm>
          <a:prstGeom prst="wedgeRectCallout">
            <a:avLst>
              <a:gd name="adj1" fmla="val -40160"/>
              <a:gd name="adj2" fmla="val -1448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496399" y="3853704"/>
            <a:ext cx="2580093" cy="717163"/>
          </a:xfrm>
          <a:prstGeom prst="wedgeRectCallout">
            <a:avLst>
              <a:gd name="adj1" fmla="val -36813"/>
              <a:gd name="adj2" fmla="val -1531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conversation</a:t>
            </a:r>
            <a:r>
              <a:rPr lang="nl-NL" sz="1050" dirty="0"/>
              <a:t> </a:t>
            </a:r>
            <a:r>
              <a:rPr lang="nl-NL" sz="1050" dirty="0" err="1"/>
              <a:t>identifier</a:t>
            </a:r>
            <a:endParaRPr lang="en-NL" sz="1050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53640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18054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893721" y="305270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893721" y="369509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065000" y="3369026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960700" y="351517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886820" y="3569998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017771" y="3180543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68413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768402" y="2763442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370035" y="341851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3269696" y="2720027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956364" y="813069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5331667" y="1402198"/>
            <a:ext cx="1077984" cy="164450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608334" y="1962483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364C551-7A0B-4768-A449-BA1DE32EB134}"/>
              </a:ext>
            </a:extLst>
          </p:cNvPr>
          <p:cNvSpPr/>
          <p:nvPr/>
        </p:nvSpPr>
        <p:spPr>
          <a:xfrm>
            <a:off x="7524917" y="858398"/>
            <a:ext cx="1276159" cy="733470"/>
          </a:xfrm>
          <a:prstGeom prst="wedgeRectCallout">
            <a:avLst>
              <a:gd name="adj1" fmla="val -63315"/>
              <a:gd name="adj2" fmla="val 286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Create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processing </a:t>
            </a:r>
            <a:r>
              <a:rPr lang="nl-NL" sz="1050" dirty="0" err="1"/>
              <a:t>instructions</a:t>
            </a:r>
            <a:r>
              <a:rPr lang="nl-NL" sz="1050" dirty="0"/>
              <a:t> for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454610" y="78924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762280" y="25643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803162" y="3251874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7079950" y="361713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64" y="131817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38C205F6-6CC5-434A-9707-96CF0FB82051}"/>
              </a:ext>
            </a:extLst>
          </p:cNvPr>
          <p:cNvSpPr/>
          <p:nvPr/>
        </p:nvSpPr>
        <p:spPr>
          <a:xfrm>
            <a:off x="115569" y="3173400"/>
            <a:ext cx="1006901" cy="376969"/>
          </a:xfrm>
          <a:prstGeom prst="wedgeRectCallout">
            <a:avLst>
              <a:gd name="adj1" fmla="val 76992"/>
              <a:gd name="adj2" fmla="val 3594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Generate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as </a:t>
            </a:r>
            <a:r>
              <a:rPr lang="nl-NL" sz="1050" dirty="0" err="1"/>
              <a:t>local</a:t>
            </a:r>
            <a:r>
              <a:rPr lang="nl-NL" sz="1050" dirty="0"/>
              <a:t> file</a:t>
            </a:r>
            <a:endParaRPr lang="en-NL" sz="1050" dirty="0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996618" y="3052702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9" name="Speech Bubble: Rectangle 48">
            <a:extLst>
              <a:ext uri="{FF2B5EF4-FFF2-40B4-BE49-F238E27FC236}">
                <a16:creationId xmlns:a16="http://schemas.microsoft.com/office/drawing/2014/main" id="{8FC139AD-FBFC-49FB-820B-C7C99D5431BB}"/>
              </a:ext>
            </a:extLst>
          </p:cNvPr>
          <p:cNvSpPr/>
          <p:nvPr/>
        </p:nvSpPr>
        <p:spPr>
          <a:xfrm>
            <a:off x="968723" y="4156223"/>
            <a:ext cx="1874519" cy="504267"/>
          </a:xfrm>
          <a:prstGeom prst="wedgeRectCallout">
            <a:avLst>
              <a:gd name="adj1" fmla="val 55285"/>
              <a:gd name="adj2" fmla="val -16738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correlate</a:t>
            </a:r>
            <a:r>
              <a:rPr lang="nl-NL" sz="1050" dirty="0"/>
              <a:t> </a:t>
            </a:r>
            <a:r>
              <a:rPr lang="nl-NL" sz="1050" dirty="0" err="1"/>
              <a:t>answer</a:t>
            </a:r>
            <a:r>
              <a:rPr lang="nl-NL" sz="1050" dirty="0"/>
              <a:t> </a:t>
            </a:r>
            <a:r>
              <a:rPr lang="nl-NL" sz="1050" dirty="0" err="1"/>
              <a:t>from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– continue processing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endParaRPr lang="en-NL" sz="1050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351613" y="3754389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C1F3A99-73D5-4C6F-9029-A158DD5EAC44}"/>
              </a:ext>
            </a:extLst>
          </p:cNvPr>
          <p:cNvSpPr/>
          <p:nvPr/>
        </p:nvSpPr>
        <p:spPr>
          <a:xfrm>
            <a:off x="878163" y="3548375"/>
            <a:ext cx="312499" cy="291988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B7A4BB3D-A70A-476A-920F-1ADBB09E7034}"/>
              </a:ext>
            </a:extLst>
          </p:cNvPr>
          <p:cNvSpPr/>
          <p:nvPr/>
        </p:nvSpPr>
        <p:spPr>
          <a:xfrm>
            <a:off x="577795" y="3617138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: Folded Corner 49">
            <a:extLst>
              <a:ext uri="{FF2B5EF4-FFF2-40B4-BE49-F238E27FC236}">
                <a16:creationId xmlns:a16="http://schemas.microsoft.com/office/drawing/2014/main" id="{79DD361D-F8EF-4853-B396-2E1083209455}"/>
              </a:ext>
            </a:extLst>
          </p:cNvPr>
          <p:cNvSpPr/>
          <p:nvPr/>
        </p:nvSpPr>
        <p:spPr>
          <a:xfrm>
            <a:off x="479171" y="3697339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: Folded Corner 50">
            <a:extLst>
              <a:ext uri="{FF2B5EF4-FFF2-40B4-BE49-F238E27FC236}">
                <a16:creationId xmlns:a16="http://schemas.microsoft.com/office/drawing/2014/main" id="{69A73BE2-0BA6-4BA1-AF5D-85C0FAAE8D8B}"/>
              </a:ext>
            </a:extLst>
          </p:cNvPr>
          <p:cNvSpPr/>
          <p:nvPr/>
        </p:nvSpPr>
        <p:spPr>
          <a:xfrm>
            <a:off x="380547" y="3777540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 animBg="1"/>
      <p:bldP spid="8" grpId="0" animBg="1"/>
      <p:bldP spid="9" grpId="0" animBg="1"/>
      <p:bldP spid="12" grpId="0" animBg="1"/>
      <p:bldP spid="14" grpId="0" animBg="1"/>
      <p:bldP spid="15" grpId="0" animBg="1"/>
      <p:bldP spid="18" grpId="0" animBg="1"/>
      <p:bldP spid="25" grpId="0" animBg="1"/>
      <p:bldP spid="27" grpId="0" animBg="1"/>
      <p:bldP spid="31" grpId="0" animBg="1"/>
      <p:bldP spid="35" grpId="0" animBg="1"/>
      <p:bldP spid="26" grpId="0" animBg="1"/>
      <p:bldP spid="29" grpId="0" animBg="1"/>
      <p:bldP spid="32" grpId="0" animBg="1"/>
      <p:bldP spid="36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7" grpId="0" animBg="1"/>
      <p:bldP spid="48" grpId="0" animBg="1"/>
      <p:bldP spid="49" grpId="0" animBg="1"/>
      <p:bldP spid="45" grpId="0" animBg="1"/>
      <p:bldP spid="7" grpId="0" animBg="1"/>
      <p:bldP spid="16" grpId="0" animBg="1"/>
      <p:bldP spid="50" grpId="0" animBg="1"/>
      <p:bldP spid="5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loud 23">
            <a:extLst>
              <a:ext uri="{FF2B5EF4-FFF2-40B4-BE49-F238E27FC236}">
                <a16:creationId xmlns:a16="http://schemas.microsoft.com/office/drawing/2014/main" id="{4EEFE057-0B5A-4C8E-A3F6-68E10579FBC3}"/>
              </a:ext>
            </a:extLst>
          </p:cNvPr>
          <p:cNvSpPr/>
          <p:nvPr/>
        </p:nvSpPr>
        <p:spPr>
          <a:xfrm>
            <a:off x="3410766" y="2550248"/>
            <a:ext cx="2710190" cy="2303504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54C56-EE71-4C4C-B401-BC4B943FAF92}"/>
              </a:ext>
            </a:extLst>
          </p:cNvPr>
          <p:cNvSpPr/>
          <p:nvPr/>
        </p:nvSpPr>
        <p:spPr>
          <a:xfrm>
            <a:off x="7225186" y="2658128"/>
            <a:ext cx="1721877" cy="152640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Lab 4 – </a:t>
            </a:r>
            <a:br>
              <a:rPr lang="nl-NL" dirty="0"/>
            </a:br>
            <a:r>
              <a:rPr lang="nl-NL" dirty="0"/>
              <a:t>Een pas-de-</a:t>
            </a:r>
            <a:r>
              <a:rPr lang="nl-NL" dirty="0" err="1"/>
              <a:t>trois</a:t>
            </a:r>
            <a:r>
              <a:rPr lang="nl-NL" dirty="0"/>
              <a:t> op ruime afstand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Meetup Introducing Apache Kafka - Part Three of Three</a:t>
            </a:r>
            <a:endParaRPr lang="nl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808434"/>
            <a:ext cx="1935568" cy="1651322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82" y="3455411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10ED49ED-4E2E-49B6-8FD9-F03053B2586E}"/>
              </a:ext>
            </a:extLst>
          </p:cNvPr>
          <p:cNvSpPr txBox="1"/>
          <p:nvPr/>
        </p:nvSpPr>
        <p:spPr>
          <a:xfrm>
            <a:off x="7541494" y="4226958"/>
            <a:ext cx="14086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Maarten’s</a:t>
            </a:r>
            <a:r>
              <a:rPr lang="nl-NL" sz="1300" dirty="0"/>
              <a:t> Laptop</a:t>
            </a:r>
            <a:endParaRPr lang="en-NL" sz="1300" dirty="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906911-2998-4A82-9762-5B9DD2EF5D34}"/>
              </a:ext>
            </a:extLst>
          </p:cNvPr>
          <p:cNvSpPr/>
          <p:nvPr/>
        </p:nvSpPr>
        <p:spPr>
          <a:xfrm>
            <a:off x="5728477" y="851138"/>
            <a:ext cx="1999677" cy="122857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AD2506-569C-43C0-9A30-4D0953FAE617}"/>
              </a:ext>
            </a:extLst>
          </p:cNvPr>
          <p:cNvSpPr txBox="1"/>
          <p:nvPr/>
        </p:nvSpPr>
        <p:spPr>
          <a:xfrm>
            <a:off x="6621462" y="2102640"/>
            <a:ext cx="117938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Rene’s</a:t>
            </a:r>
            <a:r>
              <a:rPr lang="nl-NL" sz="1300" dirty="0"/>
              <a:t> Laptop</a:t>
            </a:r>
            <a:endParaRPr lang="en-NL" sz="1300" dirty="0" err="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B9ABBA-AB4A-48BF-9FBE-2167BAE092CA}"/>
              </a:ext>
            </a:extLst>
          </p:cNvPr>
          <p:cNvSpPr/>
          <p:nvPr/>
        </p:nvSpPr>
        <p:spPr>
          <a:xfrm>
            <a:off x="180188" y="3547241"/>
            <a:ext cx="2891461" cy="983388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3D9311-4E2E-4106-9F71-7F263A55F045}"/>
              </a:ext>
            </a:extLst>
          </p:cNvPr>
          <p:cNvSpPr txBox="1"/>
          <p:nvPr/>
        </p:nvSpPr>
        <p:spPr>
          <a:xfrm>
            <a:off x="913060" y="4574601"/>
            <a:ext cx="117938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Lucas’ Laptop</a:t>
            </a:r>
            <a:endParaRPr lang="en-NL" sz="1300" dirty="0" err="1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04D3920-F6BB-4ADC-99C6-548BCE779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775096">
            <a:off x="3534258" y="2589215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F84433E3-ECC2-4BE7-B44B-4CD099E02D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5385" y="787755"/>
            <a:ext cx="2268691" cy="2667656"/>
          </a:xfrm>
          <a:prstGeom prst="rect">
            <a:avLst/>
          </a:prstGeom>
        </p:spPr>
      </p:pic>
      <p:sp>
        <p:nvSpPr>
          <p:cNvPr id="66" name="Oval 65">
            <a:extLst>
              <a:ext uri="{FF2B5EF4-FFF2-40B4-BE49-F238E27FC236}">
                <a16:creationId xmlns:a16="http://schemas.microsoft.com/office/drawing/2014/main" id="{7345B98C-5A2D-4F44-B3DE-35268058E1C6}"/>
              </a:ext>
            </a:extLst>
          </p:cNvPr>
          <p:cNvSpPr/>
          <p:nvPr/>
        </p:nvSpPr>
        <p:spPr>
          <a:xfrm>
            <a:off x="1657450" y="2191427"/>
            <a:ext cx="108289" cy="111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569047CE-6728-4C4C-942C-1EDA2E5FD0FF}"/>
              </a:ext>
            </a:extLst>
          </p:cNvPr>
          <p:cNvSpPr/>
          <p:nvPr/>
        </p:nvSpPr>
        <p:spPr>
          <a:xfrm>
            <a:off x="2914480" y="1066820"/>
            <a:ext cx="108289" cy="111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30E8CB62-EA21-47D6-B080-A26CB5229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3330" y="3937627"/>
            <a:ext cx="1710593" cy="931154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B93D108A-8291-4845-9CCD-C7C30A7C5D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4668" y="4292362"/>
            <a:ext cx="191978" cy="313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688A98E-A093-4F63-9156-1B1F7C05BF5E}"/>
              </a:ext>
            </a:extLst>
          </p:cNvPr>
          <p:cNvCxnSpPr/>
          <p:nvPr/>
        </p:nvCxnSpPr>
        <p:spPr>
          <a:xfrm flipH="1">
            <a:off x="1292772" y="2302695"/>
            <a:ext cx="364678" cy="14997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ACCCD437-F561-4987-AD7E-C878754C3F92}"/>
              </a:ext>
            </a:extLst>
          </p:cNvPr>
          <p:cNvCxnSpPr>
            <a:stCxn id="67" idx="5"/>
          </p:cNvCxnSpPr>
          <p:nvPr/>
        </p:nvCxnSpPr>
        <p:spPr>
          <a:xfrm>
            <a:off x="3006910" y="1161793"/>
            <a:ext cx="4337089" cy="1825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>
            <a:extLst>
              <a:ext uri="{FF2B5EF4-FFF2-40B4-BE49-F238E27FC236}">
                <a16:creationId xmlns:a16="http://schemas.microsoft.com/office/drawing/2014/main" id="{DB5B606C-6881-49BD-8436-222CB30F611F}"/>
              </a:ext>
            </a:extLst>
          </p:cNvPr>
          <p:cNvSpPr/>
          <p:nvPr/>
        </p:nvSpPr>
        <p:spPr>
          <a:xfrm>
            <a:off x="1778348" y="2471310"/>
            <a:ext cx="108289" cy="1112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95B81469-E16F-41F6-B906-6D62C8D774B8}"/>
              </a:ext>
            </a:extLst>
          </p:cNvPr>
          <p:cNvCxnSpPr>
            <a:cxnSpLocks/>
            <a:stCxn id="74" idx="6"/>
          </p:cNvCxnSpPr>
          <p:nvPr/>
        </p:nvCxnSpPr>
        <p:spPr>
          <a:xfrm flipV="1">
            <a:off x="1886637" y="1452908"/>
            <a:ext cx="3963289" cy="1074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DF0A846-77BE-4A6A-A83D-E271BFA7C20D}"/>
              </a:ext>
            </a:extLst>
          </p:cNvPr>
          <p:cNvSpPr txBox="1"/>
          <p:nvPr/>
        </p:nvSpPr>
        <p:spPr>
          <a:xfrm>
            <a:off x="1663713" y="2582578"/>
            <a:ext cx="299762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600" b="1" dirty="0">
                <a:latin typeface="Arial Narrow" panose="020B0606020202030204" pitchFamily="34" charset="0"/>
              </a:rPr>
              <a:t>Dordrecht</a:t>
            </a:r>
            <a:endParaRPr lang="en-NL" sz="600" b="1" dirty="0" err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005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7" grpId="0" animBg="1"/>
      <p:bldP spid="9" grpId="0" animBg="1"/>
      <p:bldP spid="23" grpId="0"/>
      <p:bldP spid="53" grpId="0" animBg="1"/>
      <p:bldP spid="54" grpId="0"/>
      <p:bldP spid="56" grpId="0" animBg="1"/>
      <p:bldP spid="57" grpId="0"/>
      <p:bldP spid="66" grpId="0" animBg="1"/>
      <p:bldP spid="67" grpId="0" animBg="1"/>
      <p:bldP spid="74" grpId="0" animBg="1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99C5BACC-0CF3-439D-9FAA-BC5341A0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3" y="813771"/>
            <a:ext cx="3974809" cy="13288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Cloud 23">
            <a:extLst>
              <a:ext uri="{FF2B5EF4-FFF2-40B4-BE49-F238E27FC236}">
                <a16:creationId xmlns:a16="http://schemas.microsoft.com/office/drawing/2014/main" id="{4EEFE057-0B5A-4C8E-A3F6-68E10579FBC3}"/>
              </a:ext>
            </a:extLst>
          </p:cNvPr>
          <p:cNvSpPr/>
          <p:nvPr/>
        </p:nvSpPr>
        <p:spPr>
          <a:xfrm>
            <a:off x="3410766" y="2080737"/>
            <a:ext cx="2710190" cy="2773015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8254C56-EE71-4C4C-B401-BC4B943FAF92}"/>
              </a:ext>
            </a:extLst>
          </p:cNvPr>
          <p:cNvSpPr/>
          <p:nvPr/>
        </p:nvSpPr>
        <p:spPr>
          <a:xfrm>
            <a:off x="6523338" y="2658128"/>
            <a:ext cx="2423726" cy="152640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Lab 4 – </a:t>
            </a:r>
            <a:br>
              <a:rPr lang="nl-NL" dirty="0"/>
            </a:br>
            <a:r>
              <a:rPr lang="nl-NL" dirty="0"/>
              <a:t>Een pas-de-</a:t>
            </a:r>
            <a:r>
              <a:rPr lang="nl-NL" dirty="0" err="1"/>
              <a:t>trois</a:t>
            </a:r>
            <a:r>
              <a:rPr lang="nl-NL" dirty="0"/>
              <a:t> op ruime afstand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Online Meetup Introducing Apache Kafka - Part Three of Three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315969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955698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335680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682" y="3455411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891694" y="3382420"/>
            <a:ext cx="1002027" cy="27812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3040332" y="3423703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5065000" y="3382418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3070778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78865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43279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893721" y="3304958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893721" y="3947355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5065000" y="3621282"/>
            <a:ext cx="1782728" cy="405375"/>
          </a:xfrm>
          <a:prstGeom prst="bentConnector3">
            <a:avLst>
              <a:gd name="adj1" fmla="val 34195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960700" y="3767427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886820" y="3822254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8017771" y="3432799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936395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768402" y="3015698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370035" y="3670769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3269696" y="297228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956364" y="1065325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46" idx="2"/>
            <a:endCxn id="26" idx="3"/>
          </p:cNvCxnSpPr>
          <p:nvPr/>
        </p:nvCxnSpPr>
        <p:spPr>
          <a:xfrm rot="5400000">
            <a:off x="5143676" y="1852127"/>
            <a:ext cx="1068302" cy="1258841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220602" y="2202668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222325" y="93650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654027" y="311325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803162" y="3504130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9564" y="1570427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9F961C96-A9B4-4EF5-968D-1E7EC51AD468}"/>
              </a:ext>
            </a:extLst>
          </p:cNvPr>
          <p:cNvSpPr/>
          <p:nvPr/>
        </p:nvSpPr>
        <p:spPr>
          <a:xfrm>
            <a:off x="1067701" y="3648910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6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2654027" y="3850812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C1F3A99-73D5-4C6F-9029-A158DD5EAC44}"/>
              </a:ext>
            </a:extLst>
          </p:cNvPr>
          <p:cNvSpPr/>
          <p:nvPr/>
        </p:nvSpPr>
        <p:spPr>
          <a:xfrm>
            <a:off x="878163" y="3800631"/>
            <a:ext cx="312499" cy="291988"/>
          </a:xfrm>
          <a:prstGeom prst="leftArrow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B7A4BB3D-A70A-476A-920F-1ADBB09E7034}"/>
              </a:ext>
            </a:extLst>
          </p:cNvPr>
          <p:cNvSpPr/>
          <p:nvPr/>
        </p:nvSpPr>
        <p:spPr>
          <a:xfrm>
            <a:off x="577795" y="3869394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: Folded Corner 49">
            <a:extLst>
              <a:ext uri="{FF2B5EF4-FFF2-40B4-BE49-F238E27FC236}">
                <a16:creationId xmlns:a16="http://schemas.microsoft.com/office/drawing/2014/main" id="{79DD361D-F8EF-4853-B396-2E1083209455}"/>
              </a:ext>
            </a:extLst>
          </p:cNvPr>
          <p:cNvSpPr/>
          <p:nvPr/>
        </p:nvSpPr>
        <p:spPr>
          <a:xfrm>
            <a:off x="479171" y="3949595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Rectangle: Folded Corner 50">
            <a:extLst>
              <a:ext uri="{FF2B5EF4-FFF2-40B4-BE49-F238E27FC236}">
                <a16:creationId xmlns:a16="http://schemas.microsoft.com/office/drawing/2014/main" id="{69A73BE2-0BA6-4BA1-AF5D-85C0FAAE8D8B}"/>
              </a:ext>
            </a:extLst>
          </p:cNvPr>
          <p:cNvSpPr/>
          <p:nvPr/>
        </p:nvSpPr>
        <p:spPr>
          <a:xfrm>
            <a:off x="380547" y="4029796"/>
            <a:ext cx="256946" cy="352748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0ED49ED-4E2E-49B6-8FD9-F03053B2586E}"/>
              </a:ext>
            </a:extLst>
          </p:cNvPr>
          <p:cNvSpPr txBox="1"/>
          <p:nvPr/>
        </p:nvSpPr>
        <p:spPr>
          <a:xfrm>
            <a:off x="7256209" y="4228505"/>
            <a:ext cx="1408620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Maarten’s</a:t>
            </a:r>
            <a:r>
              <a:rPr lang="nl-NL" sz="1300" dirty="0"/>
              <a:t> Laptop</a:t>
            </a:r>
            <a:endParaRPr lang="en-NL" sz="1300" dirty="0" err="1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0906911-2998-4A82-9762-5B9DD2EF5D34}"/>
              </a:ext>
            </a:extLst>
          </p:cNvPr>
          <p:cNvSpPr/>
          <p:nvPr/>
        </p:nvSpPr>
        <p:spPr>
          <a:xfrm>
            <a:off x="5728477" y="851138"/>
            <a:ext cx="1999677" cy="1228570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FAD2506-569C-43C0-9A30-4D0953FAE617}"/>
              </a:ext>
            </a:extLst>
          </p:cNvPr>
          <p:cNvSpPr txBox="1"/>
          <p:nvPr/>
        </p:nvSpPr>
        <p:spPr>
          <a:xfrm>
            <a:off x="6621462" y="2102640"/>
            <a:ext cx="117938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Rene’s</a:t>
            </a:r>
            <a:r>
              <a:rPr lang="nl-NL" sz="1300" dirty="0"/>
              <a:t> Laptop</a:t>
            </a:r>
            <a:endParaRPr lang="en-NL" sz="1300" dirty="0" err="1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5ADB77A-EAAF-4517-958F-F2CB691D45D1}"/>
              </a:ext>
            </a:extLst>
          </p:cNvPr>
          <p:cNvSpPr/>
          <p:nvPr/>
        </p:nvSpPr>
        <p:spPr>
          <a:xfrm>
            <a:off x="7003614" y="3191496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1FB9ABBA-AB4A-48BF-9FBE-2167BAE092CA}"/>
              </a:ext>
            </a:extLst>
          </p:cNvPr>
          <p:cNvSpPr/>
          <p:nvPr/>
        </p:nvSpPr>
        <p:spPr>
          <a:xfrm>
            <a:off x="180188" y="3004224"/>
            <a:ext cx="2891461" cy="1526405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123D9311-4E2E-4106-9F71-7F263A55F045}"/>
              </a:ext>
            </a:extLst>
          </p:cNvPr>
          <p:cNvSpPr txBox="1"/>
          <p:nvPr/>
        </p:nvSpPr>
        <p:spPr>
          <a:xfrm>
            <a:off x="913060" y="4574601"/>
            <a:ext cx="1179386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Lucas’ Laptop</a:t>
            </a:r>
            <a:endParaRPr lang="en-NL" sz="1300" dirty="0" err="1"/>
          </a:p>
        </p:txBody>
      </p:sp>
      <p:sp>
        <p:nvSpPr>
          <p:cNvPr id="58" name="Arrow: Down 57">
            <a:extLst>
              <a:ext uri="{FF2B5EF4-FFF2-40B4-BE49-F238E27FC236}">
                <a16:creationId xmlns:a16="http://schemas.microsoft.com/office/drawing/2014/main" id="{E11BFF3A-4A6E-4D00-8BEF-DF4AC79CFA89}"/>
              </a:ext>
            </a:extLst>
          </p:cNvPr>
          <p:cNvSpPr/>
          <p:nvPr/>
        </p:nvSpPr>
        <p:spPr>
          <a:xfrm>
            <a:off x="8119241" y="2361076"/>
            <a:ext cx="488707" cy="69632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14AD4F6D-F2B9-4B24-9DA9-BE77BE2B6851}"/>
              </a:ext>
            </a:extLst>
          </p:cNvPr>
          <p:cNvSpPr/>
          <p:nvPr/>
        </p:nvSpPr>
        <p:spPr>
          <a:xfrm>
            <a:off x="7952081" y="1478821"/>
            <a:ext cx="1119264" cy="733470"/>
          </a:xfrm>
          <a:prstGeom prst="wedgeRectCallout">
            <a:avLst>
              <a:gd name="adj1" fmla="val -7105"/>
              <a:gd name="adj2" fmla="val 9101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HTTP POST – </a:t>
            </a:r>
            <a:r>
              <a:rPr lang="nl-NL" sz="1050" dirty="0" err="1"/>
              <a:t>Create</a:t>
            </a:r>
            <a:r>
              <a:rPr lang="nl-NL" sz="1050" dirty="0"/>
              <a:t> a new customer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25E0BED4-F96B-4D5E-B1B8-6E309DD1151F}"/>
              </a:ext>
            </a:extLst>
          </p:cNvPr>
          <p:cNvSpPr/>
          <p:nvPr/>
        </p:nvSpPr>
        <p:spPr>
          <a:xfrm>
            <a:off x="8075708" y="3596152"/>
            <a:ext cx="378067" cy="45719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222D098C-2349-44AE-8C82-A5DCAE7A9A9B}"/>
              </a:ext>
            </a:extLst>
          </p:cNvPr>
          <p:cNvSpPr/>
          <p:nvPr/>
        </p:nvSpPr>
        <p:spPr>
          <a:xfrm>
            <a:off x="6443982" y="47218"/>
            <a:ext cx="1119264" cy="733470"/>
          </a:xfrm>
          <a:prstGeom prst="wedgeRectCallout">
            <a:avLst>
              <a:gd name="adj1" fmla="val 17545"/>
              <a:gd name="adj2" fmla="val 94242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HTTP POST – Request </a:t>
            </a:r>
            <a:r>
              <a:rPr lang="nl-NL" sz="1050" dirty="0" err="1"/>
              <a:t>bills</a:t>
            </a:r>
            <a:r>
              <a:rPr lang="nl-NL" sz="1050" dirty="0"/>
              <a:t> for </a:t>
            </a:r>
            <a:r>
              <a:rPr lang="nl-NL" sz="1050" dirty="0" err="1"/>
              <a:t>one</a:t>
            </a:r>
            <a:r>
              <a:rPr lang="nl-NL" sz="1050" dirty="0"/>
              <a:t> or more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63" name="Arrow: Left 62">
            <a:extLst>
              <a:ext uri="{FF2B5EF4-FFF2-40B4-BE49-F238E27FC236}">
                <a16:creationId xmlns:a16="http://schemas.microsoft.com/office/drawing/2014/main" id="{958C5CD7-623F-49CB-937E-A1480E99096B}"/>
              </a:ext>
            </a:extLst>
          </p:cNvPr>
          <p:cNvSpPr/>
          <p:nvPr/>
        </p:nvSpPr>
        <p:spPr>
          <a:xfrm rot="2271886">
            <a:off x="2815738" y="2305979"/>
            <a:ext cx="1245928" cy="28288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04D3920-F6BB-4ADC-99C6-548BCE7799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75096">
            <a:off x="3735424" y="2138825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08322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4" grpId="0" animBg="1"/>
      <p:bldP spid="25" grpId="0" animBg="1"/>
      <p:bldP spid="27" grpId="0" animBg="1"/>
      <p:bldP spid="31" grpId="0" animBg="1"/>
      <p:bldP spid="35" grpId="0" animBg="1"/>
      <p:bldP spid="26" grpId="0" animBg="1"/>
      <p:bldP spid="29" grpId="0" animBg="1"/>
      <p:bldP spid="32" grpId="0" animBg="1"/>
      <p:bldP spid="36" grpId="0" animBg="1"/>
      <p:bldP spid="39" grpId="0" animBg="1"/>
      <p:bldP spid="41" grpId="0" animBg="1"/>
      <p:bldP spid="42" grpId="0" animBg="1"/>
      <p:bldP spid="43" grpId="0" animBg="1"/>
      <p:bldP spid="48" grpId="0" animBg="1"/>
      <p:bldP spid="45" grpId="0" animBg="1"/>
      <p:bldP spid="7" grpId="0" animBg="1"/>
      <p:bldP spid="16" grpId="0" animBg="1"/>
      <p:bldP spid="50" grpId="0" animBg="1"/>
      <p:bldP spid="51" grpId="0" animBg="1"/>
      <p:bldP spid="55" grpId="0" animBg="1"/>
      <p:bldP spid="58" grpId="0" animBg="1"/>
      <p:bldP spid="59" grpId="0" animBg="1"/>
      <p:bldP spid="60" grpId="0" animBg="1"/>
      <p:bldP spid="61" grpId="0" animBg="1"/>
      <p:bldP spid="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7612840" cy="504000"/>
          </a:xfrm>
        </p:spPr>
        <p:txBody>
          <a:bodyPr/>
          <a:lstStyle/>
          <a:p>
            <a:r>
              <a:rPr lang="nl-NL" dirty="0"/>
              <a:t>Extended Lab Environment –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docker-compose.yml</a:t>
            </a:r>
            <a:r>
              <a:rPr lang="nl-NL" dirty="0"/>
              <a:t> =&gt; </a:t>
            </a:r>
            <a:r>
              <a:rPr lang="nl-NL" dirty="0" err="1"/>
              <a:t>docker</a:t>
            </a:r>
            <a:r>
              <a:rPr lang="nl-NL" dirty="0"/>
              <a:t>-</a:t>
            </a:r>
            <a:r>
              <a:rPr lang="nl-NL" dirty="0" err="1"/>
              <a:t>compose</a:t>
            </a:r>
            <a:r>
              <a:rPr lang="nl-NL" dirty="0"/>
              <a:t>-full-</a:t>
            </a:r>
            <a:r>
              <a:rPr lang="nl-NL" dirty="0" err="1"/>
              <a:t>kafka</a:t>
            </a:r>
            <a:r>
              <a:rPr lang="nl-NL" dirty="0"/>
              <a:t>-</a:t>
            </a:r>
            <a:r>
              <a:rPr lang="nl-NL" dirty="0" err="1"/>
              <a:t>stack.yml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2779C99-E890-4871-8A7F-29D2877C8792}"/>
              </a:ext>
            </a:extLst>
          </p:cNvPr>
          <p:cNvSpPr/>
          <p:nvPr/>
        </p:nvSpPr>
        <p:spPr>
          <a:xfrm>
            <a:off x="7160342" y="2002395"/>
            <a:ext cx="1923804" cy="21253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Extended Lab Environment – </a:t>
            </a:r>
            <a:br>
              <a:rPr lang="nl-NL" dirty="0"/>
            </a:br>
            <a:r>
              <a:rPr lang="nl-NL" dirty="0" err="1"/>
              <a:t>docker</a:t>
            </a:r>
            <a:r>
              <a:rPr lang="nl-NL" dirty="0"/>
              <a:t>-</a:t>
            </a:r>
            <a:r>
              <a:rPr lang="nl-NL" dirty="0" err="1"/>
              <a:t>compose</a:t>
            </a:r>
            <a:r>
              <a:rPr lang="nl-NL" dirty="0"/>
              <a:t>-full-</a:t>
            </a:r>
            <a:r>
              <a:rPr lang="nl-NL" dirty="0" err="1"/>
              <a:t>kafka</a:t>
            </a:r>
            <a:r>
              <a:rPr lang="nl-NL" dirty="0"/>
              <a:t>-</a:t>
            </a:r>
            <a:r>
              <a:rPr lang="nl-NL" dirty="0" err="1"/>
              <a:t>stack.yml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515514" y="1023457"/>
            <a:ext cx="8400985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-242469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2122009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916702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2465729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4014756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5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1228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1391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3748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3230444" y="278593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371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1417974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240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  <a:endCxn id="16" idx="2"/>
          </p:cNvCxnSpPr>
          <p:nvPr/>
        </p:nvCxnSpPr>
        <p:spPr>
          <a:xfrm rot="16200000" flipV="1">
            <a:off x="3548048" y="3617621"/>
            <a:ext cx="626426" cy="17106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  <a:stCxn id="23" idx="0"/>
            <a:endCxn id="20" idx="2"/>
          </p:cNvCxnSpPr>
          <p:nvPr/>
        </p:nvCxnSpPr>
        <p:spPr>
          <a:xfrm rot="16200000" flipV="1">
            <a:off x="2569666" y="2773463"/>
            <a:ext cx="636494" cy="1849310"/>
          </a:xfrm>
          <a:prstGeom prst="bentConnector3">
            <a:avLst>
              <a:gd name="adj1" fmla="val 2567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16200000" flipV="1">
            <a:off x="4356269" y="2776909"/>
            <a:ext cx="1402389" cy="994846"/>
          </a:xfrm>
          <a:prstGeom prst="bentConnector3">
            <a:avLst>
              <a:gd name="adj1" fmla="val 3895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742031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3286973" y="2297178"/>
            <a:ext cx="212797" cy="764715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4096513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1525267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2961892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16200000" flipV="1">
            <a:off x="718949" y="2908141"/>
            <a:ext cx="1647632" cy="874080"/>
          </a:xfrm>
          <a:prstGeom prst="bentConnector3">
            <a:avLst>
              <a:gd name="adj1" fmla="val 1374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pic>
        <p:nvPicPr>
          <p:cNvPr id="53" name="Picture 4" descr="Image result for java">
            <a:extLst>
              <a:ext uri="{FF2B5EF4-FFF2-40B4-BE49-F238E27FC236}">
                <a16:creationId xmlns:a16="http://schemas.microsoft.com/office/drawing/2014/main" id="{2D107EE8-7ACE-4ABA-A471-F8243886F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028" y="4273291"/>
            <a:ext cx="658662" cy="40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3792066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4597310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3078829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1560348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3775728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2066019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8816954" y="3161858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8F8A1C8A-1E8B-4B01-AB79-A764663E23AD}"/>
              </a:ext>
            </a:extLst>
          </p:cNvPr>
          <p:cNvSpPr/>
          <p:nvPr/>
        </p:nvSpPr>
        <p:spPr>
          <a:xfrm>
            <a:off x="6868731" y="1134995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Schema </a:t>
            </a:r>
            <a:r>
              <a:rPr lang="nl-NL" sz="1050" dirty="0" err="1"/>
              <a:t>Registry</a:t>
            </a:r>
            <a:endParaRPr lang="en-NL" sz="1050" dirty="0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2F36635-CCAE-422B-8890-DADA9906C680}"/>
              </a:ext>
            </a:extLst>
          </p:cNvPr>
          <p:cNvSpPr/>
          <p:nvPr/>
        </p:nvSpPr>
        <p:spPr>
          <a:xfrm>
            <a:off x="7734748" y="1964226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KSQL DB Server</a:t>
            </a:r>
            <a:endParaRPr lang="en-NL" sz="105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D5984D8-B691-4A43-8450-94216234C092}"/>
              </a:ext>
            </a:extLst>
          </p:cNvPr>
          <p:cNvSpPr/>
          <p:nvPr/>
        </p:nvSpPr>
        <p:spPr>
          <a:xfrm>
            <a:off x="7734748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KSQL CLI</a:t>
            </a:r>
            <a:endParaRPr lang="en-NL" sz="1050" dirty="0"/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07496B5-406F-4475-A492-BAA68D014E34}"/>
              </a:ext>
            </a:extLst>
          </p:cNvPr>
          <p:cNvSpPr/>
          <p:nvPr/>
        </p:nvSpPr>
        <p:spPr>
          <a:xfrm>
            <a:off x="5563783" y="155430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2</a:t>
            </a:r>
            <a:endParaRPr lang="en-NL" sz="1050" dirty="0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E3413DF2-222A-400C-B276-DDAD88E2C5E6}"/>
              </a:ext>
            </a:extLst>
          </p:cNvPr>
          <p:cNvSpPr/>
          <p:nvPr/>
        </p:nvSpPr>
        <p:spPr>
          <a:xfrm>
            <a:off x="6479346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Schema </a:t>
            </a:r>
            <a:r>
              <a:rPr lang="nl-NL" sz="1050" dirty="0" err="1"/>
              <a:t>Registry</a:t>
            </a:r>
            <a:r>
              <a:rPr lang="nl-NL" sz="1050" dirty="0"/>
              <a:t> UI</a:t>
            </a:r>
            <a:endParaRPr lang="en-NL" sz="1050" dirty="0"/>
          </a:p>
        </p:txBody>
      </p:sp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28F07F43-B8A2-4193-847E-9A0E6946F4FB}"/>
              </a:ext>
            </a:extLst>
          </p:cNvPr>
          <p:cNvSpPr/>
          <p:nvPr/>
        </p:nvSpPr>
        <p:spPr>
          <a:xfrm>
            <a:off x="5251043" y="2785934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UI</a:t>
            </a:r>
            <a:endParaRPr lang="en-NL" sz="1050" dirty="0"/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AECD88D1-A503-4A7E-ABFD-09ACBBD8645A}"/>
              </a:ext>
            </a:extLst>
          </p:cNvPr>
          <p:cNvCxnSpPr>
            <a:cxnSpLocks/>
          </p:cNvCxnSpPr>
          <p:nvPr/>
        </p:nvCxnSpPr>
        <p:spPr>
          <a:xfrm flipV="1">
            <a:off x="6147400" y="1739002"/>
            <a:ext cx="890529" cy="513442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F2D499EB-1057-41B9-9653-C43D368CAD0F}"/>
              </a:ext>
            </a:extLst>
          </p:cNvPr>
          <p:cNvSpPr/>
          <p:nvPr/>
        </p:nvSpPr>
        <p:spPr>
          <a:xfrm>
            <a:off x="5432918" y="195044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Kafka</a:t>
            </a:r>
            <a:r>
              <a:rPr lang="nl-NL" sz="1050" dirty="0"/>
              <a:t> Connect 1</a:t>
            </a:r>
            <a:endParaRPr lang="en-NL" sz="1050" dirty="0"/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9F28D5ED-AD33-477E-9DDD-5C54F0C4B400}"/>
              </a:ext>
            </a:extLst>
          </p:cNvPr>
          <p:cNvCxnSpPr>
            <a:stCxn id="64" idx="0"/>
            <a:endCxn id="46" idx="2"/>
          </p:cNvCxnSpPr>
          <p:nvPr/>
        </p:nvCxnSpPr>
        <p:spPr>
          <a:xfrm rot="5400000" flipH="1" flipV="1">
            <a:off x="5771521" y="2579254"/>
            <a:ext cx="231487" cy="181875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C82F1B72-1C7F-4A8F-B102-2FE414398686}"/>
              </a:ext>
            </a:extLst>
          </p:cNvPr>
          <p:cNvCxnSpPr>
            <a:stCxn id="54" idx="0"/>
          </p:cNvCxnSpPr>
          <p:nvPr/>
        </p:nvCxnSpPr>
        <p:spPr>
          <a:xfrm rot="5400000" flipH="1" flipV="1">
            <a:off x="6711943" y="2075385"/>
            <a:ext cx="1023237" cy="397863"/>
          </a:xfrm>
          <a:prstGeom prst="bentConnector3">
            <a:avLst>
              <a:gd name="adj1" fmla="val 1901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or: Elbow 68">
            <a:extLst>
              <a:ext uri="{FF2B5EF4-FFF2-40B4-BE49-F238E27FC236}">
                <a16:creationId xmlns:a16="http://schemas.microsoft.com/office/drawing/2014/main" id="{AF6B7E7F-44EF-4DD2-B38A-10AF0515B118}"/>
              </a:ext>
            </a:extLst>
          </p:cNvPr>
          <p:cNvCxnSpPr>
            <a:stCxn id="48" idx="0"/>
            <a:endCxn id="44" idx="3"/>
          </p:cNvCxnSpPr>
          <p:nvPr/>
        </p:nvCxnSpPr>
        <p:spPr>
          <a:xfrm rot="16200000" flipV="1">
            <a:off x="7856053" y="1540246"/>
            <a:ext cx="527227" cy="320733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nector: Elbow 70">
            <a:extLst>
              <a:ext uri="{FF2B5EF4-FFF2-40B4-BE49-F238E27FC236}">
                <a16:creationId xmlns:a16="http://schemas.microsoft.com/office/drawing/2014/main" id="{B209D727-CFE4-41CF-B481-0558F6586BA4}"/>
              </a:ext>
            </a:extLst>
          </p:cNvPr>
          <p:cNvCxnSpPr>
            <a:stCxn id="50" idx="0"/>
            <a:endCxn id="48" idx="2"/>
          </p:cNvCxnSpPr>
          <p:nvPr/>
        </p:nvCxnSpPr>
        <p:spPr>
          <a:xfrm rot="5400000" flipH="1" flipV="1">
            <a:off x="8171182" y="2677084"/>
            <a:ext cx="217701" cy="12700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ACECD951-9C7C-40F0-B336-814271D08635}"/>
              </a:ext>
            </a:extLst>
          </p:cNvPr>
          <p:cNvCxnSpPr>
            <a:stCxn id="52" idx="0"/>
            <a:endCxn id="44" idx="1"/>
          </p:cNvCxnSpPr>
          <p:nvPr/>
        </p:nvCxnSpPr>
        <p:spPr>
          <a:xfrm rot="5400000" flipH="1" flipV="1">
            <a:off x="6430249" y="1115818"/>
            <a:ext cx="117301" cy="759664"/>
          </a:xfrm>
          <a:prstGeom prst="bentConnector2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DBC4D684-8267-4E33-9C43-701C52168B25}"/>
              </a:ext>
            </a:extLst>
          </p:cNvPr>
          <p:cNvCxnSpPr>
            <a:cxnSpLocks/>
            <a:stCxn id="80" idx="0"/>
            <a:endCxn id="64" idx="2"/>
          </p:cNvCxnSpPr>
          <p:nvPr/>
        </p:nvCxnSpPr>
        <p:spPr>
          <a:xfrm rot="5400000" flipH="1" flipV="1">
            <a:off x="4636237" y="2819786"/>
            <a:ext cx="589935" cy="1730246"/>
          </a:xfrm>
          <a:prstGeom prst="bentConnector3">
            <a:avLst>
              <a:gd name="adj1" fmla="val 68750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78C0F2AE-4DCA-4ABB-AD20-9DCD9E122FA1}"/>
              </a:ext>
            </a:extLst>
          </p:cNvPr>
          <p:cNvSpPr/>
          <p:nvPr/>
        </p:nvSpPr>
        <p:spPr>
          <a:xfrm>
            <a:off x="3995053" y="3979876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522D05CE-C162-4D2D-8973-1B806C16659D}"/>
              </a:ext>
            </a:extLst>
          </p:cNvPr>
          <p:cNvSpPr/>
          <p:nvPr/>
        </p:nvSpPr>
        <p:spPr>
          <a:xfrm>
            <a:off x="4110738" y="3999350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5" name="Connector: Elbow 84">
            <a:extLst>
              <a:ext uri="{FF2B5EF4-FFF2-40B4-BE49-F238E27FC236}">
                <a16:creationId xmlns:a16="http://schemas.microsoft.com/office/drawing/2014/main" id="{74F95AA3-15BE-4D90-94A2-B58A08F89690}"/>
              </a:ext>
            </a:extLst>
          </p:cNvPr>
          <p:cNvCxnSpPr>
            <a:stCxn id="83" idx="0"/>
            <a:endCxn id="54" idx="2"/>
          </p:cNvCxnSpPr>
          <p:nvPr/>
        </p:nvCxnSpPr>
        <p:spPr>
          <a:xfrm rot="5400000" flipH="1" flipV="1">
            <a:off x="5298494" y="2273214"/>
            <a:ext cx="609409" cy="2842864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Oval 85">
            <a:extLst>
              <a:ext uri="{FF2B5EF4-FFF2-40B4-BE49-F238E27FC236}">
                <a16:creationId xmlns:a16="http://schemas.microsoft.com/office/drawing/2014/main" id="{92905CED-DAFA-42D5-8F23-D47075EDF3EE}"/>
              </a:ext>
            </a:extLst>
          </p:cNvPr>
          <p:cNvSpPr/>
          <p:nvPr/>
        </p:nvSpPr>
        <p:spPr>
          <a:xfrm>
            <a:off x="4241016" y="4026387"/>
            <a:ext cx="142055" cy="81489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89" name="Connector: Elbow 88">
            <a:extLst>
              <a:ext uri="{FF2B5EF4-FFF2-40B4-BE49-F238E27FC236}">
                <a16:creationId xmlns:a16="http://schemas.microsoft.com/office/drawing/2014/main" id="{68382E8F-1A6D-4B1A-B71A-7D1C0DDBACF6}"/>
              </a:ext>
            </a:extLst>
          </p:cNvPr>
          <p:cNvCxnSpPr>
            <a:cxnSpLocks/>
            <a:stCxn id="86" idx="1"/>
            <a:endCxn id="50" idx="2"/>
          </p:cNvCxnSpPr>
          <p:nvPr/>
        </p:nvCxnSpPr>
        <p:spPr>
          <a:xfrm rot="5400000" flipH="1" flipV="1">
            <a:off x="5946735" y="1705025"/>
            <a:ext cx="648380" cy="4018213"/>
          </a:xfrm>
          <a:prstGeom prst="bentConnector3">
            <a:avLst>
              <a:gd name="adj1" fmla="val 3748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Connector: Elbow 100">
            <a:extLst>
              <a:ext uri="{FF2B5EF4-FFF2-40B4-BE49-F238E27FC236}">
                <a16:creationId xmlns:a16="http://schemas.microsoft.com/office/drawing/2014/main" id="{A2FC20A6-F4FB-459C-A591-D82E3C19684D}"/>
              </a:ext>
            </a:extLst>
          </p:cNvPr>
          <p:cNvCxnSpPr>
            <a:cxnSpLocks/>
          </p:cNvCxnSpPr>
          <p:nvPr/>
        </p:nvCxnSpPr>
        <p:spPr>
          <a:xfrm rot="10800000">
            <a:off x="4166446" y="1275415"/>
            <a:ext cx="1397339" cy="426986"/>
          </a:xfrm>
          <a:prstGeom prst="bentConnector3">
            <a:avLst>
              <a:gd name="adj1" fmla="val 567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Connector: Elbow 106">
            <a:extLst>
              <a:ext uri="{FF2B5EF4-FFF2-40B4-BE49-F238E27FC236}">
                <a16:creationId xmlns:a16="http://schemas.microsoft.com/office/drawing/2014/main" id="{4DB9C6CA-80B6-485F-987F-BCAA099DE2D6}"/>
              </a:ext>
            </a:extLst>
          </p:cNvPr>
          <p:cNvCxnSpPr>
            <a:stCxn id="46" idx="1"/>
          </p:cNvCxnSpPr>
          <p:nvPr/>
        </p:nvCxnSpPr>
        <p:spPr>
          <a:xfrm rot="10800000">
            <a:off x="4179192" y="1369628"/>
            <a:ext cx="1253727" cy="882816"/>
          </a:xfrm>
          <a:prstGeom prst="bentConnector3">
            <a:avLst>
              <a:gd name="adj1" fmla="val 2946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62F1387-B9DA-450E-8BE5-7F9BCD064318}"/>
              </a:ext>
            </a:extLst>
          </p:cNvPr>
          <p:cNvSpPr/>
          <p:nvPr/>
        </p:nvSpPr>
        <p:spPr>
          <a:xfrm>
            <a:off x="5870112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28038</a:t>
            </a:r>
            <a:endParaRPr lang="en-NL" sz="1050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6AB671AC-ECA5-4483-A7B5-B8D0D04E2CD4}"/>
              </a:ext>
            </a:extLst>
          </p:cNvPr>
          <p:cNvSpPr/>
          <p:nvPr/>
        </p:nvSpPr>
        <p:spPr>
          <a:xfrm>
            <a:off x="7092321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28039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6787326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62F6C-298F-4A2B-BF3D-E93AEF868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Follow-Up </a:t>
            </a:r>
            <a:r>
              <a:rPr lang="nl-NL" dirty="0" err="1"/>
              <a:t>Sessions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8EA4F-BB60-4427-876B-73E721956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Streaming Analytics – </a:t>
            </a:r>
            <a:r>
              <a:rPr lang="nl-NL" dirty="0" err="1"/>
              <a:t>Kafka</a:t>
            </a:r>
            <a:r>
              <a:rPr lang="nl-NL" dirty="0"/>
              <a:t> Streams &amp; KSQL</a:t>
            </a:r>
          </a:p>
          <a:p>
            <a:r>
              <a:rPr lang="nl-NL" dirty="0" err="1"/>
              <a:t>Kafka</a:t>
            </a:r>
            <a:r>
              <a:rPr lang="nl-NL" dirty="0"/>
              <a:t> Connect – Source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Sink</a:t>
            </a:r>
            <a:r>
              <a:rPr lang="nl-NL" dirty="0"/>
              <a:t> Adapters</a:t>
            </a:r>
          </a:p>
          <a:p>
            <a:pPr lvl="1"/>
            <a:r>
              <a:rPr lang="nl-NL" dirty="0" err="1"/>
              <a:t>Debezium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Connect – Change Data </a:t>
            </a:r>
            <a:r>
              <a:rPr lang="nl-NL" dirty="0" err="1"/>
              <a:t>Capture</a:t>
            </a:r>
            <a:endParaRPr lang="nl-NL" dirty="0"/>
          </a:p>
          <a:p>
            <a:r>
              <a:rPr lang="nl-NL" dirty="0" err="1"/>
              <a:t>Exploring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look-</a:t>
            </a:r>
            <a:r>
              <a:rPr lang="nl-NL" dirty="0" err="1"/>
              <a:t>alikes</a:t>
            </a:r>
            <a:endParaRPr lang="nl-NL" dirty="0"/>
          </a:p>
          <a:p>
            <a:pPr lvl="1"/>
            <a:r>
              <a:rPr lang="nl-NL" dirty="0"/>
              <a:t>Apache Pulsar, </a:t>
            </a:r>
            <a:r>
              <a:rPr lang="nl-NL" dirty="0" err="1"/>
              <a:t>RabbitMQ</a:t>
            </a:r>
            <a:r>
              <a:rPr lang="nl-NL" dirty="0"/>
              <a:t>, </a:t>
            </a:r>
            <a:r>
              <a:rPr lang="nl-NL" dirty="0" err="1"/>
              <a:t>Solace</a:t>
            </a:r>
            <a:endParaRPr lang="nl-NL" dirty="0"/>
          </a:p>
          <a:p>
            <a:r>
              <a:rPr lang="nl-NL" dirty="0" err="1"/>
              <a:t>Exploring</a:t>
            </a:r>
            <a:r>
              <a:rPr lang="nl-NL" dirty="0"/>
              <a:t> Public Cloud </a:t>
            </a:r>
            <a:r>
              <a:rPr lang="nl-NL" dirty="0" err="1"/>
              <a:t>offerings</a:t>
            </a:r>
            <a:r>
              <a:rPr lang="nl-NL" dirty="0"/>
              <a:t> for Streaming Events</a:t>
            </a:r>
          </a:p>
          <a:p>
            <a:pPr lvl="1"/>
            <a:r>
              <a:rPr lang="nl-NL" dirty="0"/>
              <a:t>AWS SQS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EventBridge</a:t>
            </a:r>
            <a:r>
              <a:rPr lang="nl-NL" dirty="0"/>
              <a:t> &amp; </a:t>
            </a:r>
            <a:r>
              <a:rPr lang="nl-NL" dirty="0" err="1"/>
              <a:t>Kinesis</a:t>
            </a:r>
            <a:endParaRPr lang="nl-NL" dirty="0"/>
          </a:p>
          <a:p>
            <a:pPr lvl="1"/>
            <a:r>
              <a:rPr lang="nl-NL" dirty="0" err="1"/>
              <a:t>Azure</a:t>
            </a:r>
            <a:r>
              <a:rPr lang="nl-NL" dirty="0"/>
              <a:t> Event Hub </a:t>
            </a:r>
            <a:r>
              <a:rPr lang="nl-NL" dirty="0" err="1"/>
              <a:t>and</a:t>
            </a:r>
            <a:r>
              <a:rPr lang="nl-NL" dirty="0"/>
              <a:t> Stream Analytics</a:t>
            </a:r>
          </a:p>
          <a:p>
            <a:pPr lvl="1"/>
            <a:r>
              <a:rPr lang="nl-NL" dirty="0"/>
              <a:t>Google </a:t>
            </a:r>
            <a:r>
              <a:rPr lang="nl-NL" dirty="0" err="1"/>
              <a:t>PubSub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DataFlow</a:t>
            </a:r>
            <a:endParaRPr lang="nl-NL" dirty="0"/>
          </a:p>
          <a:p>
            <a:pPr lvl="1"/>
            <a:r>
              <a:rPr lang="nl-NL" dirty="0"/>
              <a:t>…</a:t>
            </a:r>
          </a:p>
          <a:p>
            <a:endParaRPr lang="nl-NL" dirty="0"/>
          </a:p>
          <a:p>
            <a:r>
              <a:rPr lang="nl-NL" dirty="0"/>
              <a:t>Microservice </a:t>
            </a:r>
            <a:r>
              <a:rPr lang="nl-NL" dirty="0" err="1"/>
              <a:t>Choreography</a:t>
            </a:r>
            <a:r>
              <a:rPr lang="nl-NL" dirty="0"/>
              <a:t> &amp; modern business </a:t>
            </a:r>
            <a:r>
              <a:rPr lang="nl-NL" dirty="0" err="1"/>
              <a:t>process</a:t>
            </a:r>
            <a:r>
              <a:rPr lang="nl-NL" dirty="0"/>
              <a:t> management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FC7F1-51FB-483C-B832-EBDC2AB07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25392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4B40-EF2B-424C-BF44-829009EC2F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Microservice </a:t>
            </a:r>
            <a:r>
              <a:rPr lang="nl-NL" dirty="0" err="1"/>
              <a:t>Objectives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4C242E-5BD1-4101-8FB5-8F2DB6D46E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Business Agility in functionality: </a:t>
            </a:r>
          </a:p>
          <a:p>
            <a:pPr lvl="1"/>
            <a:r>
              <a:rPr lang="en-US" dirty="0"/>
              <a:t>Quick and flexible, cheap, effortless and risk free</a:t>
            </a:r>
          </a:p>
          <a:p>
            <a:r>
              <a:rPr lang="nl-NL" dirty="0" err="1"/>
              <a:t>Develop</a:t>
            </a:r>
            <a:r>
              <a:rPr lang="nl-NL" dirty="0"/>
              <a:t>/</a:t>
            </a:r>
            <a:r>
              <a:rPr lang="nl-NL" dirty="0" err="1"/>
              <a:t>evolve</a:t>
            </a:r>
            <a:endParaRPr lang="nl-NL" dirty="0"/>
          </a:p>
          <a:p>
            <a:pPr lvl="1"/>
            <a:r>
              <a:rPr lang="nl-NL" dirty="0"/>
              <a:t>At </a:t>
            </a:r>
            <a:r>
              <a:rPr lang="nl-NL" dirty="0" err="1"/>
              <a:t>scale</a:t>
            </a:r>
            <a:r>
              <a:rPr lang="nl-NL" dirty="0"/>
              <a:t> (teams)</a:t>
            </a:r>
          </a:p>
          <a:p>
            <a:pPr lvl="1"/>
            <a:r>
              <a:rPr lang="nl-NL" dirty="0"/>
              <a:t>Agile</a:t>
            </a:r>
          </a:p>
          <a:p>
            <a:pPr lvl="1"/>
            <a:r>
              <a:rPr lang="nl-NL" dirty="0" err="1"/>
              <a:t>Innovative</a:t>
            </a:r>
            <a:r>
              <a:rPr lang="nl-NL" dirty="0"/>
              <a:t>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/>
              <a:t>Quick ramp up (new team members)</a:t>
            </a:r>
          </a:p>
          <a:p>
            <a:r>
              <a:rPr lang="nl-NL" dirty="0"/>
              <a:t>Manage</a:t>
            </a:r>
          </a:p>
          <a:p>
            <a:pPr lvl="1"/>
            <a:r>
              <a:rPr lang="nl-NL" dirty="0"/>
              <a:t>Agile (</a:t>
            </a:r>
            <a:r>
              <a:rPr lang="nl-NL" dirty="0" err="1"/>
              <a:t>quick</a:t>
            </a:r>
            <a:r>
              <a:rPr lang="nl-NL" dirty="0"/>
              <a:t>, </a:t>
            </a:r>
            <a:r>
              <a:rPr lang="nl-NL" dirty="0" err="1"/>
              <a:t>automated</a:t>
            </a:r>
            <a:r>
              <a:rPr lang="nl-NL" dirty="0"/>
              <a:t>, </a:t>
            </a:r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rollout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Scalable</a:t>
            </a:r>
            <a:r>
              <a:rPr lang="nl-NL" dirty="0"/>
              <a:t> (</a:t>
            </a:r>
            <a:r>
              <a:rPr lang="nl-NL" dirty="0" err="1"/>
              <a:t>scale</a:t>
            </a:r>
            <a:r>
              <a:rPr lang="nl-NL" dirty="0"/>
              <a:t>-out </a:t>
            </a:r>
            <a:r>
              <a:rPr lang="nl-NL" dirty="0" err="1"/>
              <a:t>horizontably</a:t>
            </a:r>
            <a:r>
              <a:rPr lang="nl-NL" dirty="0"/>
              <a:t>, </a:t>
            </a:r>
            <a:r>
              <a:rPr lang="nl-NL" dirty="0" err="1"/>
              <a:t>pay</a:t>
            </a:r>
            <a:r>
              <a:rPr lang="nl-NL" dirty="0"/>
              <a:t> per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Reliable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Resilient</a:t>
            </a:r>
            <a:endParaRPr lang="nl-NL" dirty="0"/>
          </a:p>
          <a:p>
            <a:pPr lvl="2"/>
            <a:r>
              <a:rPr lang="nl-NL" dirty="0" err="1"/>
              <a:t>Physically</a:t>
            </a:r>
            <a:r>
              <a:rPr lang="nl-NL" dirty="0"/>
              <a:t> </a:t>
            </a:r>
            <a:r>
              <a:rPr lang="nl-NL" dirty="0" err="1"/>
              <a:t>distributed</a:t>
            </a:r>
            <a:endParaRPr lang="nl-NL" dirty="0"/>
          </a:p>
          <a:p>
            <a:pPr lvl="2"/>
            <a:r>
              <a:rPr lang="nl-NL" dirty="0" err="1"/>
              <a:t>Robust</a:t>
            </a:r>
            <a:r>
              <a:rPr lang="nl-NL" dirty="0"/>
              <a:t> (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part </a:t>
            </a:r>
            <a:r>
              <a:rPr lang="nl-NL" dirty="0" err="1"/>
              <a:t>fails</a:t>
            </a:r>
            <a:r>
              <a:rPr lang="nl-NL" dirty="0"/>
              <a:t>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dragged</a:t>
            </a:r>
            <a:r>
              <a:rPr lang="nl-NL" dirty="0"/>
              <a:t> down)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60FDBE-4126-457D-A7B5-CC3BE77F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196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86F616-7C85-4A77-98D6-C23CABF58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Next steps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8142D-FD85-48D7-986F-68F308746C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4D74A-A558-4F2F-9ADB-DF47EBCD4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4428F0-09AD-4B62-8A0B-914AE46657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2069" y="87968"/>
            <a:ext cx="4207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4204FDE-B541-4710-9634-6B1743907243}"/>
              </a:ext>
            </a:extLst>
          </p:cNvPr>
          <p:cNvSpPr/>
          <p:nvPr/>
        </p:nvSpPr>
        <p:spPr>
          <a:xfrm>
            <a:off x="3559670" y="4274902"/>
            <a:ext cx="26613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NL" sz="2400" dirty="0"/>
              <a:t>http://etc.ch/QmfH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82C3D4-3D02-4074-BDC6-77746F164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7635" y="4254910"/>
            <a:ext cx="2092035" cy="46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865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A7751-8EC1-4B16-AF7A-FA0555D52D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Twee aanstaande Conclusion </a:t>
            </a:r>
            <a:r>
              <a:rPr lang="nl-NL" dirty="0" err="1"/>
              <a:t>OnLine</a:t>
            </a:r>
            <a:r>
              <a:rPr lang="nl-NL" dirty="0"/>
              <a:t> </a:t>
            </a:r>
            <a:r>
              <a:rPr lang="nl-NL" dirty="0" err="1"/>
              <a:t>Meetup</a:t>
            </a:r>
            <a:r>
              <a:rPr lang="nl-NL" dirty="0"/>
              <a:t> Sessies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1CE4B-9F7C-4E1F-87B9-4F07D67BA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9634"/>
            <a:ext cx="6623999" cy="3780000"/>
          </a:xfrm>
        </p:spPr>
        <p:txBody>
          <a:bodyPr/>
          <a:lstStyle/>
          <a:p>
            <a:r>
              <a:rPr lang="nl-NL" i="1" dirty="0"/>
              <a:t>Dinsdag 28 april – 17.00-18.00 uur – </a:t>
            </a:r>
            <a:r>
              <a:rPr lang="nl-NL" i="1" dirty="0" err="1"/>
              <a:t>Meinout</a:t>
            </a:r>
            <a:r>
              <a:rPr lang="nl-NL" i="1" dirty="0"/>
              <a:t> Koomen</a:t>
            </a:r>
            <a:br>
              <a:rPr lang="nl-NL" dirty="0"/>
            </a:br>
            <a:r>
              <a:rPr lang="nl-NL" b="1" dirty="0">
                <a:solidFill>
                  <a:srgbClr val="0070C0"/>
                </a:solidFill>
              </a:rPr>
              <a:t>Intro van </a:t>
            </a:r>
            <a:r>
              <a:rPr lang="nl-NL" b="1" dirty="0" err="1">
                <a:solidFill>
                  <a:srgbClr val="0070C0"/>
                </a:solidFill>
              </a:rPr>
              <a:t>Azure</a:t>
            </a:r>
            <a:r>
              <a:rPr lang="nl-NL" b="1" dirty="0">
                <a:solidFill>
                  <a:srgbClr val="0070C0"/>
                </a:solidFill>
              </a:rPr>
              <a:t> Monitoring &amp; Log Analytics - meten is weten</a:t>
            </a:r>
            <a:br>
              <a:rPr lang="nl-NL" b="1" dirty="0">
                <a:solidFill>
                  <a:srgbClr val="0070C0"/>
                </a:solidFill>
              </a:rPr>
            </a:br>
            <a:endParaRPr lang="nl-NL" b="1" dirty="0">
              <a:solidFill>
                <a:srgbClr val="0070C0"/>
              </a:solidFill>
            </a:endParaRPr>
          </a:p>
          <a:p>
            <a:pPr lvl="1"/>
            <a:r>
              <a:rPr lang="nl-NL" sz="1400" dirty="0" err="1"/>
              <a:t>Azure</a:t>
            </a:r>
            <a:r>
              <a:rPr lang="nl-NL" sz="1400" dirty="0"/>
              <a:t> Application </a:t>
            </a:r>
            <a:r>
              <a:rPr lang="nl-NL" sz="1400" dirty="0" err="1"/>
              <a:t>Insight</a:t>
            </a:r>
            <a:r>
              <a:rPr lang="nl-NL" sz="1400" dirty="0"/>
              <a:t>, Log Analytics, Monitoring</a:t>
            </a:r>
          </a:p>
          <a:p>
            <a:pPr lvl="1"/>
            <a:r>
              <a:rPr lang="nl-NL" sz="1400" dirty="0"/>
              <a:t>Detecteren, analyseren, rapporteren (en voorkomen), dashboard inrichting en alarm-configuratie, hybride </a:t>
            </a:r>
            <a:r>
              <a:rPr lang="nl-NL" sz="1400" dirty="0" err="1"/>
              <a:t>cloud</a:t>
            </a:r>
            <a:r>
              <a:rPr lang="nl-NL" sz="1400" dirty="0"/>
              <a:t> </a:t>
            </a:r>
            <a:r>
              <a:rPr lang="nl-NL" sz="1400" dirty="0">
                <a:sym typeface="Wingdings" panose="05000000000000000000" pitchFamily="2" charset="2"/>
              </a:rPr>
              <a:t> on </a:t>
            </a:r>
            <a:r>
              <a:rPr lang="nl-NL" sz="1400" dirty="0" err="1">
                <a:sym typeface="Wingdings" panose="05000000000000000000" pitchFamily="2" charset="2"/>
              </a:rPr>
              <a:t>prem</a:t>
            </a:r>
            <a:r>
              <a:rPr lang="nl-NL" sz="1400" dirty="0">
                <a:sym typeface="Wingdings" panose="05000000000000000000" pitchFamily="2" charset="2"/>
              </a:rPr>
              <a:t>, demo</a:t>
            </a:r>
            <a:br>
              <a:rPr lang="nl-NL" b="1" dirty="0">
                <a:solidFill>
                  <a:srgbClr val="0070C0"/>
                </a:solidFill>
              </a:rPr>
            </a:br>
            <a:endParaRPr lang="nl-NL" b="1" dirty="0">
              <a:solidFill>
                <a:srgbClr val="0070C0"/>
              </a:solidFill>
            </a:endParaRPr>
          </a:p>
          <a:p>
            <a:r>
              <a:rPr lang="nl-NL" i="1" dirty="0"/>
              <a:t>Donderdag 30 april – 17.00-18.00 uur – </a:t>
            </a:r>
            <a:r>
              <a:rPr lang="nl-NL" i="1" dirty="0" err="1"/>
              <a:t>Tomasz</a:t>
            </a:r>
            <a:r>
              <a:rPr lang="nl-NL" i="1" dirty="0"/>
              <a:t> </a:t>
            </a:r>
            <a:r>
              <a:rPr lang="nl-NL" i="1" dirty="0" err="1"/>
              <a:t>Brzezinski</a:t>
            </a:r>
            <a:r>
              <a:rPr lang="nl-NL" dirty="0"/>
              <a:t> </a:t>
            </a:r>
            <a:br>
              <a:rPr lang="nl-NL" dirty="0"/>
            </a:br>
            <a:r>
              <a:rPr lang="en-US" b="1" dirty="0">
                <a:solidFill>
                  <a:srgbClr val="0070C0"/>
                </a:solidFill>
              </a:rPr>
              <a:t>Picking the right Service for Integration, Workflow Orchestration and other Automation Tasks on Azure – what, when, how?</a:t>
            </a:r>
            <a:br>
              <a:rPr lang="en-US" b="1" dirty="0">
                <a:solidFill>
                  <a:srgbClr val="0070C0"/>
                </a:solidFill>
              </a:rPr>
            </a:br>
            <a:endParaRPr lang="en-US" b="1" dirty="0">
              <a:solidFill>
                <a:srgbClr val="0070C0"/>
              </a:solidFill>
            </a:endParaRPr>
          </a:p>
          <a:p>
            <a:pPr lvl="1"/>
            <a:r>
              <a:rPr lang="en-US" sz="1400" dirty="0" err="1"/>
              <a:t>LogicApps</a:t>
            </a:r>
            <a:r>
              <a:rPr lang="en-US" sz="1400" dirty="0"/>
              <a:t>, Function Apps, Power Automate (</a:t>
            </a:r>
            <a:r>
              <a:rPr lang="en-US" sz="1400" dirty="0" err="1"/>
              <a:t>fka</a:t>
            </a:r>
            <a:r>
              <a:rPr lang="en-US" sz="1400" dirty="0"/>
              <a:t> Flow), Web Jobs</a:t>
            </a:r>
          </a:p>
          <a:p>
            <a:pPr lvl="1"/>
            <a:r>
              <a:rPr lang="en-US" sz="1400" dirty="0"/>
              <a:t>Serverless, low code, microservice, IoT, business process orchestration, total cost of ownership, coding</a:t>
            </a: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FA20D-BC9D-41EA-9874-646505843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712724B-563E-4C05-B271-27606C41136E}"/>
              </a:ext>
            </a:extLst>
          </p:cNvPr>
          <p:cNvSpPr/>
          <p:nvPr/>
        </p:nvSpPr>
        <p:spPr>
          <a:xfrm>
            <a:off x="7920576" y="1062170"/>
            <a:ext cx="4443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sz="1100" i="1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</a:rPr>
              <a:t>Link</a:t>
            </a:r>
            <a:endParaRPr lang="en-NL" sz="11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E23920-D72F-42D3-A46A-8BAFD53EF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052" y="919899"/>
            <a:ext cx="546152" cy="5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0DE5F09-F7A4-48D0-AE57-25413D8A8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052" y="2755358"/>
            <a:ext cx="546152" cy="5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1287869-5E37-4BC8-BE5B-6B2DDB1C12FE}"/>
              </a:ext>
            </a:extLst>
          </p:cNvPr>
          <p:cNvSpPr/>
          <p:nvPr/>
        </p:nvSpPr>
        <p:spPr>
          <a:xfrm>
            <a:off x="7910715" y="2909792"/>
            <a:ext cx="444352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i="1" u="sng" dirty="0">
                <a:solidFill>
                  <a:srgbClr val="0563C1"/>
                </a:solidFill>
                <a:latin typeface="Arial" panose="020B0604020202020204" pitchFamily="34" charset="0"/>
              </a:rPr>
              <a:t>Link</a:t>
            </a:r>
            <a:endParaRPr lang="en-NL" sz="1100" i="1" u="sng" dirty="0">
              <a:solidFill>
                <a:srgbClr val="0563C1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1107D3-F4A8-4A7C-919D-3D45A7FA4CE8}"/>
              </a:ext>
            </a:extLst>
          </p:cNvPr>
          <p:cNvSpPr txBox="1"/>
          <p:nvPr/>
        </p:nvSpPr>
        <p:spPr>
          <a:xfrm>
            <a:off x="3320188" y="4549606"/>
            <a:ext cx="2906245" cy="200055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En vanaf begin mei: Code Café Online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410238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r>
              <a:rPr lang="nl-NL" dirty="0" err="1"/>
              <a:t>this</a:t>
            </a:r>
            <a:r>
              <a:rPr lang="nl-NL" dirty="0"/>
              <a:t> was </a:t>
            </a: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Online Meetup Introducing Apache Kafka - Part Three of Three</a:t>
            </a:r>
            <a:endParaRPr lang="nl-NL" noProof="0" dirty="0"/>
          </a:p>
        </p:txBody>
      </p:sp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436" y="1217346"/>
            <a:ext cx="2133824" cy="192610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8077774" y="2186130"/>
            <a:ext cx="989350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Online Meetup Introducing Apache Kafka - Part Three of Three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theme/theme1.xml><?xml version="1.0" encoding="utf-8"?>
<a:theme xmlns:a="http://schemas.openxmlformats.org/drawingml/2006/main" name="2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racleCloudDay2019-LucasJellena-OMC" id="{14657580-CF08-455A-8D95-D835BF686AB0}" vid="{91E25206-E304-4588-BBC6-7DF6F10804DB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3" ma:contentTypeDescription="Een nieuw document maken." ma:contentTypeScope="" ma:versionID="d9fd95c306da4d76149521b1eb962b7f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fe2f445864a7cf692e996795fbc6ac5a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FB97143-6A22-4F35-BB3B-18DEE4AFFE78}">
  <ds:schemaRefs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c4a3eb09-d3f0-4928-b094-498861f3a0e3"/>
    <ds:schemaRef ds:uri="http://purl.org/dc/elements/1.1/"/>
    <ds:schemaRef ds:uri="http://schemas.microsoft.com/office/2006/metadata/properties"/>
    <ds:schemaRef ds:uri="http://schemas.microsoft.com/office/infopath/2007/PartnerControls"/>
    <ds:schemaRef ds:uri="c0096d71-547d-4042-b14d-b0c176c18ef9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2ABFFE4-C579-438D-A69E-0509785BCA6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AA8425-F5F4-469D-82A4-643957FA2D3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10743</TotalTime>
  <Words>2254</Words>
  <Application>Microsoft Office PowerPoint</Application>
  <PresentationFormat>On-screen Show (16:9)</PresentationFormat>
  <Paragraphs>525</Paragraphs>
  <Slides>52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9" baseType="lpstr">
      <vt:lpstr>Trebuchet MS Bold</vt:lpstr>
      <vt:lpstr>Arial Narrow</vt:lpstr>
      <vt:lpstr>Arial Unicode MS</vt:lpstr>
      <vt:lpstr>Calibri</vt:lpstr>
      <vt:lpstr>Arial</vt:lpstr>
      <vt:lpstr>Lucida Console</vt:lpstr>
      <vt:lpstr>2_Office-thema</vt:lpstr>
      <vt:lpstr>Introducing Apache Kafka – Part Three  The Event Fabric  tying everything together</vt:lpstr>
      <vt:lpstr>Welcome</vt:lpstr>
      <vt:lpstr>Overview – Part Three</vt:lpstr>
      <vt:lpstr>Final Demo</vt:lpstr>
      <vt:lpstr>Microservice Objectives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Microservices</vt:lpstr>
      <vt:lpstr>The Microservice</vt:lpstr>
      <vt:lpstr>Extended API of microservice</vt:lpstr>
      <vt:lpstr>Microservices State</vt:lpstr>
      <vt:lpstr>Bounded context of microservices</vt:lpstr>
      <vt:lpstr>Maintaining Derived Data in Bounded Context using Data Change Events communicated cross cloud over Kafka </vt:lpstr>
      <vt:lpstr>Event Mesh to complement Service Mesh</vt:lpstr>
      <vt:lpstr>Event Mesh to complement Service Mesh</vt:lpstr>
      <vt:lpstr>Workflow and Choreography</vt:lpstr>
      <vt:lpstr>Approaches</vt:lpstr>
      <vt:lpstr>Collaboration on Microservice Terms</vt:lpstr>
      <vt:lpstr>Asynchronous conversation between microservices</vt:lpstr>
      <vt:lpstr>Overview</vt:lpstr>
      <vt:lpstr>Apache Kafka is more than the core distributed event platform And there is more to distributed event platforms than Kafka</vt:lpstr>
      <vt:lpstr>Ecosystem – Kafka and Friends</vt:lpstr>
      <vt:lpstr>Confluent offerings</vt:lpstr>
      <vt:lpstr>Axual Platform – makes Apache Kafka manageable </vt:lpstr>
      <vt:lpstr>Kafka Connect – Bridging technologies </vt:lpstr>
      <vt:lpstr>Kafka Connect Webinar – Morgenochtend (23 april) 11.00 uur</vt:lpstr>
      <vt:lpstr>Select Running Count  from &lt;stream of tweet events&gt;</vt:lpstr>
      <vt:lpstr>Continuous Queries on Streaming Data</vt:lpstr>
      <vt:lpstr>Alternatives for Apache Kafka’s  Distributed Streaming Event Platform</vt:lpstr>
      <vt:lpstr>Apache Pulsar</vt:lpstr>
      <vt:lpstr>Apache Pulsar</vt:lpstr>
      <vt:lpstr>Solace PubSub+ and Event Portal</vt:lpstr>
      <vt:lpstr>Solace PubSub+ and Event Portal</vt:lpstr>
      <vt:lpstr>Managed Kafka (-like) Cloud Offering</vt:lpstr>
      <vt:lpstr>Recap</vt:lpstr>
      <vt:lpstr>Summary</vt:lpstr>
      <vt:lpstr>Overview</vt:lpstr>
      <vt:lpstr>Lab 4</vt:lpstr>
      <vt:lpstr>Demo Lab 4 –  Een pas-de-trois op ruime afstand</vt:lpstr>
      <vt:lpstr>Demo Lab 4 –  Een pas-de-trois op ruime afstand</vt:lpstr>
      <vt:lpstr>Extended Lab Environment –  from docker-compose.yml =&gt; docker-compose-full-kafka-stack.yml</vt:lpstr>
      <vt:lpstr>Extended Lab Environment –  docker-compose-full-kafka-stack.yml</vt:lpstr>
      <vt:lpstr>Follow-Up Sessions</vt:lpstr>
      <vt:lpstr>Next steps</vt:lpstr>
      <vt:lpstr>Twee aanstaande Conclusion OnLine Meetup Sessies</vt:lpstr>
      <vt:lpstr>Thank you for your attention  I hope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Adnan.Drina@Amis.nl;Lucas.Jellema@amis.nl</dc:creator>
  <cp:lastModifiedBy>Lucas Jellema</cp:lastModifiedBy>
  <cp:revision>150</cp:revision>
  <dcterms:created xsi:type="dcterms:W3CDTF">2015-09-09T07:34:14Z</dcterms:created>
  <dcterms:modified xsi:type="dcterms:W3CDTF">2020-04-26T09:54:14Z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